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8" r:id="rId2"/>
    <p:sldId id="344" r:id="rId3"/>
    <p:sldId id="352" r:id="rId4"/>
    <p:sldId id="347" r:id="rId5"/>
    <p:sldId id="349" r:id="rId6"/>
    <p:sldId id="350" r:id="rId7"/>
    <p:sldId id="351" r:id="rId8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00"/>
    <a:srgbClr val="EAEAEA"/>
    <a:srgbClr val="487512"/>
    <a:srgbClr val="CCFF66"/>
    <a:srgbClr val="99CC00"/>
    <a:srgbClr val="99FF33"/>
    <a:srgbClr val="D4ECB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81636" autoAdjust="0"/>
  </p:normalViewPr>
  <p:slideViewPr>
    <p:cSldViewPr>
      <p:cViewPr>
        <p:scale>
          <a:sx n="66" d="100"/>
          <a:sy n="66" d="100"/>
        </p:scale>
        <p:origin x="-1698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2C29586-C5B7-400B-9D15-FD23D1957A3E}" type="datetime2">
              <a:rPr lang="da-DK"/>
              <a:pPr>
                <a:defRPr/>
              </a:pPr>
              <a:t>21. april 2012</a:t>
            </a:fld>
            <a:endParaRPr lang="da-DK"/>
          </a:p>
        </p:txBody>
      </p:sp>
      <p:sp>
        <p:nvSpPr>
          <p:cNvPr id="2437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437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6527368-0906-42A4-9694-B14F19145777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18D5056-1E4E-4FD9-9727-3BFC7C087BDC}" type="datetime2">
              <a:rPr lang="da-DK"/>
              <a:pPr>
                <a:defRPr/>
              </a:pPr>
              <a:t>21. april 2012</a:t>
            </a:fld>
            <a:endParaRPr lang="da-DK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7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 smtClean="0"/>
              <a:t>Klik for at redigere teksttypografierne i masteren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</a:p>
        </p:txBody>
      </p:sp>
      <p:sp>
        <p:nvSpPr>
          <p:cNvPr id="217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17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21A5831-396C-4A55-B02C-25CD2B9FD30D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5EE1B18-64D0-43B1-AC9E-23BBC9F56989}" type="datetime2">
              <a:rPr lang="da-DK" smtClean="0">
                <a:cs typeface="Arial" charset="0"/>
              </a:rPr>
              <a:pPr/>
              <a:t>21. april 2012</a:t>
            </a:fld>
            <a:endParaRPr lang="da-DK" smtClean="0">
              <a:cs typeface="Arial" charset="0"/>
            </a:endParaRP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94DC03-20BA-4DD9-8A19-E436F39A4888}" type="slidenum">
              <a:rPr lang="da-DK" smtClean="0">
                <a:cs typeface="Arial" charset="0"/>
              </a:rPr>
              <a:pPr/>
              <a:t>1</a:t>
            </a:fld>
            <a:endParaRPr lang="da-DK" smtClean="0">
              <a:cs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Pladsholder til diasbillede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Pladsholder til no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da-DK" smtClean="0"/>
              <a:t>(Attention deficit hyperactivity disorder) </a:t>
            </a:r>
          </a:p>
          <a:p>
            <a:endParaRPr lang="da-DK" smtClean="0"/>
          </a:p>
        </p:txBody>
      </p:sp>
      <p:sp>
        <p:nvSpPr>
          <p:cNvPr id="20483" name="Pladsholder til dato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5C07F3B8-6D3E-4055-BAB1-332BEDC8B1AD}" type="datetime2">
              <a:rPr lang="da-DK" smtClean="0">
                <a:cs typeface="Arial" charset="0"/>
              </a:rPr>
              <a:pPr/>
              <a:t>21. april 2012</a:t>
            </a:fld>
            <a:endParaRPr lang="da-DK" smtClean="0">
              <a:cs typeface="Arial" charset="0"/>
            </a:endParaRPr>
          </a:p>
        </p:txBody>
      </p:sp>
      <p:sp>
        <p:nvSpPr>
          <p:cNvPr id="20484" name="Pladsholder til diasnumm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65CF04-3076-493D-8F13-BD9154B92FBD}" type="slidenum">
              <a:rPr lang="da-DK" smtClean="0">
                <a:cs typeface="Arial" charset="0"/>
              </a:rPr>
              <a:pPr/>
              <a:t>4</a:t>
            </a:fld>
            <a:endParaRPr lang="da-DK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Pladsholder til diasbillede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3554" name="Pladsholder til no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da-DK" smtClean="0"/>
              <a:t>Pedagogical-Psychological Advice Office</a:t>
            </a:r>
          </a:p>
        </p:txBody>
      </p:sp>
      <p:sp>
        <p:nvSpPr>
          <p:cNvPr id="23555" name="Pladsholder til dato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60C47C9-A803-475A-A607-FDBA5B34EAF8}" type="datetime2">
              <a:rPr lang="da-DK" smtClean="0">
                <a:cs typeface="Arial" charset="0"/>
              </a:rPr>
              <a:pPr/>
              <a:t>21. april 2012</a:t>
            </a:fld>
            <a:endParaRPr lang="da-DK" smtClean="0">
              <a:cs typeface="Arial" charset="0"/>
            </a:endParaRPr>
          </a:p>
        </p:txBody>
      </p:sp>
      <p:sp>
        <p:nvSpPr>
          <p:cNvPr id="23556" name="Pladsholder til diasnumm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F29CB7-13F7-4486-B346-FC7417D0D007}" type="slidenum">
              <a:rPr lang="da-DK" smtClean="0">
                <a:cs typeface="Arial" charset="0"/>
              </a:rPr>
              <a:pPr/>
              <a:t>6</a:t>
            </a:fld>
            <a:endParaRPr lang="da-DK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b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669088"/>
            <a:ext cx="91440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" descr="VIA_U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025" y="404813"/>
            <a:ext cx="1800225" cy="59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2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BCF04-4A7F-4039-A515-EA88CECB62C5}" type="datetime2">
              <a:rPr lang="da-DK"/>
              <a:pPr>
                <a:defRPr/>
              </a:pPr>
              <a:t>21. april 2012</a:t>
            </a:fld>
            <a:endParaRPr lang="da-DK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DEED9-BE35-4196-A573-535C90B5D229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B0F61-C6DA-4BD0-BA1E-CCCF3A1CD605}" type="datetime2">
              <a:rPr lang="da-DK"/>
              <a:pPr>
                <a:defRPr/>
              </a:pPr>
              <a:t>21. april 2012</a:t>
            </a:fld>
            <a:endParaRPr lang="da-D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D64E3-3327-43CD-BAF3-B9E85648FD7A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41300"/>
            <a:ext cx="2057400" cy="6013450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41300"/>
            <a:ext cx="6019800" cy="6013450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8481D-88EC-43C2-9EF2-F5B5A728952B}" type="datetime2">
              <a:rPr lang="da-DK"/>
              <a:pPr>
                <a:defRPr/>
              </a:pPr>
              <a:t>21. april 2012</a:t>
            </a:fld>
            <a:endParaRPr lang="da-D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855DE-01B0-4536-BE3F-76B0345C116E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B0238-7C84-45E3-8263-0AF5E44BF0E6}" type="datetime2">
              <a:rPr lang="da-DK"/>
              <a:pPr>
                <a:defRPr/>
              </a:pPr>
              <a:t>21. april 2012</a:t>
            </a:fld>
            <a:endParaRPr lang="da-D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2BB2-9E88-4EA1-B7FD-8AA2F42F175B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85346-E78A-43E2-8EBB-6907D25F4A23}" type="datetime2">
              <a:rPr lang="da-DK"/>
              <a:pPr>
                <a:defRPr/>
              </a:pPr>
              <a:t>21. april 2012</a:t>
            </a:fld>
            <a:endParaRPr lang="da-D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9E8CA-B28F-4169-AFDE-185B89B2214D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54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54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92A66E-16CF-4513-A01F-84064BD2A2CF}" type="datetime2">
              <a:rPr lang="da-DK"/>
              <a:pPr>
                <a:defRPr/>
              </a:pPr>
              <a:t>21. april 2012</a:t>
            </a:fld>
            <a:endParaRPr lang="da-D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6CE02-574A-4B23-BE94-6F309CB9D1DC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C9FD8-345C-488B-8ED5-F6D473C2915F}" type="datetime2">
              <a:rPr lang="da-DK"/>
              <a:pPr>
                <a:defRPr/>
              </a:pPr>
              <a:t>21. april 2012</a:t>
            </a:fld>
            <a:endParaRPr lang="da-D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EF0E9-41C4-4C86-B3B2-DF6C5FDE1E17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8C95E-4886-4ED2-A806-3C58A2D25999}" type="datetime2">
              <a:rPr lang="da-DK"/>
              <a:pPr>
                <a:defRPr/>
              </a:pPr>
              <a:t>21. april 2012</a:t>
            </a:fld>
            <a:endParaRPr lang="da-DK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A5EF0-7B09-41AC-B457-9D95F535399D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D7930-CC8E-455A-B3CF-2422C71B90B0}" type="datetime2">
              <a:rPr lang="da-DK"/>
              <a:pPr>
                <a:defRPr/>
              </a:pPr>
              <a:t>21. april 2012</a:t>
            </a:fld>
            <a:endParaRPr lang="da-DK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AE064-96CB-4CD9-9EB0-FAAB7192C03E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EB82B-CB67-4664-A764-91F1F10BE382}" type="datetime2">
              <a:rPr lang="da-DK"/>
              <a:pPr>
                <a:defRPr/>
              </a:pPr>
              <a:t>21. april 2012</a:t>
            </a:fld>
            <a:endParaRPr lang="da-D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52D4D-8406-44E1-87E5-5568F009D265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a-DK" noProof="0" smtClean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5AAFD-BA0F-4BB7-82E5-E944EAA9F7C2}" type="datetime2">
              <a:rPr lang="da-DK"/>
              <a:pPr>
                <a:defRPr/>
              </a:pPr>
              <a:t>21. april 2012</a:t>
            </a:fld>
            <a:endParaRPr lang="da-D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BCD41-1F33-4FA1-B19D-DB5D991B8486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41300"/>
            <a:ext cx="62023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titeltypografi i masteren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65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37300"/>
            <a:ext cx="2133600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fld id="{A4958522-8344-4FB5-85B6-7B3CAC05B3EE}" type="datetime2">
              <a:rPr lang="da-DK"/>
              <a:pPr>
                <a:defRPr/>
              </a:pPr>
              <a:t>21. april 2012</a:t>
            </a:fld>
            <a:endParaRPr lang="da-D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2133600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69D5940-62D0-41EC-9D7D-1A628BA2BF10}" type="slidenum">
              <a:rPr lang="da-DK"/>
              <a:pPr>
                <a:defRPr/>
              </a:pPr>
              <a:t>‹#›</a:t>
            </a:fld>
            <a:endParaRPr lang="da-DK"/>
          </a:p>
        </p:txBody>
      </p:sp>
      <p:pic>
        <p:nvPicPr>
          <p:cNvPr id="1031" name="Picture 7" descr="bund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669088"/>
            <a:ext cx="91440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VIA_UC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804025" y="404813"/>
            <a:ext cx="1800225" cy="59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48751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487512"/>
        </a:buClr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48751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487512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487512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487512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487512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487512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487512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8"/>
          <p:cNvSpPr>
            <a:spLocks noChangeArrowheads="1"/>
          </p:cNvSpPr>
          <p:nvPr/>
        </p:nvSpPr>
        <p:spPr bwMode="auto">
          <a:xfrm>
            <a:off x="6588125" y="188913"/>
            <a:ext cx="2305050" cy="9366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bg-BG"/>
          </a:p>
        </p:txBody>
      </p:sp>
      <p:sp>
        <p:nvSpPr>
          <p:cNvPr id="5" name="Tekstboks 4"/>
          <p:cNvSpPr txBox="1"/>
          <p:nvPr/>
        </p:nvSpPr>
        <p:spPr>
          <a:xfrm>
            <a:off x="468313" y="1773238"/>
            <a:ext cx="8207375" cy="31700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endParaRPr lang="da-DK" sz="5400" b="1" dirty="0">
              <a:latin typeface="Franklin Gothic Book" pitchFamily="34" charset="0"/>
            </a:endParaRPr>
          </a:p>
          <a:p>
            <a:pPr algn="ctr"/>
            <a:r>
              <a:rPr lang="da-DK" sz="1000" b="1" dirty="0">
                <a:latin typeface="Franklin Gothic Medium" pitchFamily="34" charset="0"/>
              </a:rPr>
              <a:t/>
            </a:r>
            <a:br>
              <a:rPr lang="da-DK" sz="1000" b="1" dirty="0">
                <a:latin typeface="Franklin Gothic Medium" pitchFamily="34" charset="0"/>
              </a:rPr>
            </a:br>
            <a:r>
              <a:rPr lang="da-DK" sz="1000" b="1" dirty="0">
                <a:latin typeface="Franklin Gothic Medium" pitchFamily="34" charset="0"/>
              </a:rPr>
              <a:t/>
            </a:r>
            <a:br>
              <a:rPr lang="da-DK" sz="1000" b="1" dirty="0">
                <a:latin typeface="Franklin Gothic Medium" pitchFamily="34" charset="0"/>
              </a:rPr>
            </a:br>
            <a:r>
              <a:rPr lang="da-DK" sz="1000" b="1" dirty="0">
                <a:latin typeface="Franklin Gothic Medium" pitchFamily="34" charset="0"/>
              </a:rPr>
              <a:t/>
            </a:r>
            <a:br>
              <a:rPr lang="da-DK" sz="1000" b="1" dirty="0">
                <a:latin typeface="Franklin Gothic Medium" pitchFamily="34" charset="0"/>
              </a:rPr>
            </a:br>
            <a:r>
              <a:rPr lang="bg-BG" sz="2400" b="1" dirty="0">
                <a:latin typeface="Franklin Gothic Medium" pitchFamily="34" charset="0"/>
              </a:rPr>
              <a:t>Достъпност и участие</a:t>
            </a:r>
            <a:r>
              <a:rPr lang="en-US" sz="2400" b="1" dirty="0">
                <a:latin typeface="Franklin Gothic Medium" pitchFamily="34" charset="0"/>
              </a:rPr>
              <a:t> – </a:t>
            </a:r>
            <a:r>
              <a:rPr lang="bg-BG" sz="2400" b="1" dirty="0">
                <a:latin typeface="Franklin Gothic Medium" pitchFamily="34" charset="0"/>
              </a:rPr>
              <a:t>пълно включване на хора с увреждания в обществото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  <a:p>
            <a:pPr algn="ctr"/>
            <a:endParaRPr lang="en-US" sz="2000" dirty="0"/>
          </a:p>
          <a:p>
            <a:pPr algn="ctr"/>
            <a:r>
              <a:rPr lang="bg-BG" sz="2400" i="1" dirty="0">
                <a:latin typeface="Franklin Gothic Book" pitchFamily="34" charset="0"/>
              </a:rPr>
              <a:t>Конференция</a:t>
            </a:r>
            <a:r>
              <a:rPr lang="en-US" sz="2400" i="1" dirty="0">
                <a:latin typeface="Franklin Gothic Book" pitchFamily="34" charset="0"/>
              </a:rPr>
              <a:t> </a:t>
            </a:r>
            <a:r>
              <a:rPr lang="bg-BG" sz="2400" i="1" dirty="0">
                <a:latin typeface="Franklin Gothic Book" pitchFamily="34" charset="0"/>
              </a:rPr>
              <a:t>за </a:t>
            </a:r>
            <a:r>
              <a:rPr lang="bg-BG" sz="2400" i="1" dirty="0" smtClean="0">
                <a:latin typeface="Franklin Gothic Book" pitchFamily="34" charset="0"/>
              </a:rPr>
              <a:t>у</a:t>
            </a:r>
            <a:r>
              <a:rPr lang="bg-BG" sz="2400" i="1" dirty="0" smtClean="0">
                <a:latin typeface="Franklin Gothic Book" pitchFamily="34" charset="0"/>
              </a:rPr>
              <a:t>врежданията</a:t>
            </a:r>
            <a:r>
              <a:rPr lang="en-US" sz="2400" i="1" dirty="0" smtClean="0">
                <a:latin typeface="Franklin Gothic Book" pitchFamily="34" charset="0"/>
              </a:rPr>
              <a:t>  </a:t>
            </a:r>
            <a:r>
              <a:rPr lang="en-US" sz="2400" i="1" dirty="0">
                <a:latin typeface="Franklin Gothic Book" pitchFamily="34" charset="0"/>
              </a:rPr>
              <a:t>- </a:t>
            </a:r>
            <a:r>
              <a:rPr lang="bg-BG" sz="2400" i="1" dirty="0" smtClean="0">
                <a:latin typeface="Franklin Gothic Book" pitchFamily="34" charset="0"/>
              </a:rPr>
              <a:t>6 март</a:t>
            </a:r>
            <a:r>
              <a:rPr lang="en-US" sz="2400" i="1" dirty="0" smtClean="0">
                <a:latin typeface="Franklin Gothic Book" pitchFamily="34" charset="0"/>
              </a:rPr>
              <a:t>  </a:t>
            </a:r>
            <a:r>
              <a:rPr lang="en-US" sz="2400" i="1" dirty="0">
                <a:latin typeface="Franklin Gothic Book" pitchFamily="34" charset="0"/>
              </a:rPr>
              <a:t>2012</a:t>
            </a:r>
          </a:p>
        </p:txBody>
      </p:sp>
      <p:pic>
        <p:nvPicPr>
          <p:cNvPr id="15363" name="Picture 22" descr="VIA_U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4075" y="1052513"/>
            <a:ext cx="4857750" cy="161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smtClean="0"/>
              <a:t>Включване в датските начални училища</a:t>
            </a:r>
            <a:endParaRPr lang="en-US" b="1" smtClean="0"/>
          </a:p>
        </p:txBody>
      </p:sp>
      <p:sp>
        <p:nvSpPr>
          <p:cNvPr id="17410" name="Pladsholder til indhold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481512"/>
          </a:xfrm>
        </p:spPr>
        <p:txBody>
          <a:bodyPr/>
          <a:lstStyle/>
          <a:p>
            <a:pPr marL="514350" indent="-514350">
              <a:buFontTx/>
              <a:buNone/>
            </a:pPr>
            <a:r>
              <a:rPr lang="bg-BG" b="1" smtClean="0"/>
              <a:t>Основни предизвикателства</a:t>
            </a:r>
            <a:r>
              <a:rPr lang="en-US" smtClean="0"/>
              <a:t>:</a:t>
            </a:r>
          </a:p>
          <a:p>
            <a:pPr marL="514350" indent="-514350"/>
            <a:r>
              <a:rPr lang="bg-BG" smtClean="0"/>
              <a:t>Разпределяне на ресурси от специално на основно образование</a:t>
            </a:r>
            <a:endParaRPr lang="en-US" smtClean="0"/>
          </a:p>
          <a:p>
            <a:pPr marL="514350" indent="-514350"/>
            <a:r>
              <a:rPr lang="bg-BG" smtClean="0"/>
              <a:t>Липса на необходима връзка м/у използването на ресурсите и резултатите</a:t>
            </a:r>
            <a:endParaRPr lang="en-US" smtClean="0"/>
          </a:p>
          <a:p>
            <a:pPr marL="514350" indent="-514350"/>
            <a:r>
              <a:rPr lang="bg-BG" smtClean="0"/>
              <a:t>Сегрегация с цел включване</a:t>
            </a:r>
            <a:endParaRPr lang="en-US" smtClean="0"/>
          </a:p>
          <a:p>
            <a:pPr marL="514350" indent="-514350">
              <a:buFontTx/>
              <a:buNone/>
            </a:pP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Същност</a:t>
            </a:r>
            <a:r>
              <a:rPr lang="da-DK" smtClean="0"/>
              <a:t>: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Tx/>
              <a:buNone/>
            </a:pPr>
            <a:r>
              <a:rPr lang="da-DK" smtClean="0"/>
              <a:t/>
            </a:r>
            <a:br>
              <a:rPr lang="da-DK" smtClean="0"/>
            </a:br>
            <a:r>
              <a:rPr lang="bg-BG" smtClean="0"/>
              <a:t>Нужда от включване на повече ученици в основното образование</a:t>
            </a:r>
            <a:r>
              <a:rPr lang="en-US" smtClean="0"/>
              <a:t/>
            </a:r>
            <a:br>
              <a:rPr lang="en-US" smtClean="0"/>
            </a:br>
            <a:endParaRPr lang="en-US" smtClean="0"/>
          </a:p>
          <a:p>
            <a:pPr marL="914400" lvl="1" indent="-514350">
              <a:buFont typeface="Franklin Gothic Medium" pitchFamily="34" charset="0"/>
              <a:buAutoNum type="alphaLcPeriod"/>
            </a:pPr>
            <a:r>
              <a:rPr lang="bg-BG" smtClean="0"/>
              <a:t>Кой</a:t>
            </a:r>
            <a:r>
              <a:rPr lang="en-US" smtClean="0"/>
              <a:t>?</a:t>
            </a:r>
            <a:br>
              <a:rPr lang="en-US" smtClean="0"/>
            </a:br>
            <a:endParaRPr lang="en-US" smtClean="0"/>
          </a:p>
          <a:p>
            <a:pPr marL="914400" lvl="1" indent="-514350">
              <a:buFont typeface="Franklin Gothic Medium" pitchFamily="34" charset="0"/>
              <a:buAutoNum type="alphaLcPeriod"/>
            </a:pPr>
            <a:r>
              <a:rPr lang="bg-BG" smtClean="0"/>
              <a:t>Как</a:t>
            </a:r>
            <a:r>
              <a:rPr lang="en-US" smtClean="0"/>
              <a:t>?</a:t>
            </a:r>
          </a:p>
          <a:p>
            <a:pPr marL="514350" indent="-514350"/>
            <a:endParaRPr lang="da-DK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Кой</a:t>
            </a:r>
            <a:r>
              <a:rPr lang="da-DK" smtClean="0"/>
              <a:t>? </a:t>
            </a:r>
          </a:p>
        </p:txBody>
      </p:sp>
      <p:sp>
        <p:nvSpPr>
          <p:cNvPr id="19458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smtClean="0"/>
          </a:p>
          <a:p>
            <a:r>
              <a:rPr lang="bg-BG" smtClean="0"/>
              <a:t>Ученици с общи затруднения при учене и с поведенчески проблеми</a:t>
            </a:r>
            <a:r>
              <a:rPr lang="en-US" smtClean="0"/>
              <a:t> </a:t>
            </a:r>
            <a:br>
              <a:rPr lang="en-US" smtClean="0"/>
            </a:br>
            <a:r>
              <a:rPr lang="en-US" smtClean="0"/>
              <a:t>	- </a:t>
            </a:r>
            <a:r>
              <a:rPr lang="bg-BG" smtClean="0"/>
              <a:t>на пример ученици със</a:t>
            </a:r>
            <a:r>
              <a:rPr lang="en-US" smtClean="0"/>
              <a:t> </a:t>
            </a:r>
            <a:r>
              <a:rPr lang="bg-BG" smtClean="0"/>
              <a:t>Синдром на дефицит на вниманието и хиперактивност 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Как</a:t>
            </a:r>
            <a:r>
              <a:rPr lang="en-US" smtClean="0"/>
              <a:t>?</a:t>
            </a:r>
          </a:p>
        </p:txBody>
      </p:sp>
      <p:sp>
        <p:nvSpPr>
          <p:cNvPr id="21506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smtClean="0"/>
          </a:p>
          <a:p>
            <a:pPr>
              <a:buFontTx/>
              <a:buNone/>
            </a:pPr>
            <a:r>
              <a:rPr lang="bg-BG" smtClean="0"/>
              <a:t>Нужни учителски компетенции</a:t>
            </a:r>
            <a:r>
              <a:rPr lang="en-US" smtClean="0"/>
              <a:t>:</a:t>
            </a:r>
          </a:p>
          <a:p>
            <a:r>
              <a:rPr lang="bg-BG" smtClean="0"/>
              <a:t>Преподавателски умения</a:t>
            </a:r>
            <a:endParaRPr lang="en-US" smtClean="0"/>
          </a:p>
          <a:p>
            <a:r>
              <a:rPr lang="bg-BG" smtClean="0"/>
              <a:t>Образователно диференциране</a:t>
            </a:r>
            <a:r>
              <a:rPr lang="en-US" smtClean="0"/>
              <a:t> </a:t>
            </a:r>
          </a:p>
          <a:p>
            <a:r>
              <a:rPr lang="bg-BG" smtClean="0"/>
              <a:t>Умения с взаимоотношенията</a:t>
            </a:r>
            <a:endParaRPr lang="en-US" smtClean="0"/>
          </a:p>
          <a:p>
            <a:r>
              <a:rPr lang="bg-BG" smtClean="0"/>
              <a:t>Управление на работата в клас</a:t>
            </a:r>
            <a:endParaRPr lang="en-US" smtClean="0"/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r>
              <a:rPr lang="bg-BG" i="1" smtClean="0"/>
              <a:t>Нови програми за обучение на учители</a:t>
            </a:r>
            <a:endParaRPr lang="en-US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Училището като организация за учене</a:t>
            </a:r>
            <a:endParaRPr lang="en-US" smtClean="0"/>
          </a:p>
        </p:txBody>
      </p:sp>
      <p:sp>
        <p:nvSpPr>
          <p:cNvPr id="22530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Структура на екип</a:t>
            </a:r>
            <a:endParaRPr lang="en-US" dirty="0" smtClean="0"/>
          </a:p>
          <a:p>
            <a:r>
              <a:rPr lang="bg-BG" dirty="0" smtClean="0"/>
              <a:t>Гъвкава структура</a:t>
            </a:r>
            <a:endParaRPr lang="en-US" dirty="0" smtClean="0"/>
          </a:p>
          <a:p>
            <a:r>
              <a:rPr lang="bg-BG" dirty="0" smtClean="0"/>
              <a:t>Интеграция на специализирани лица в общото образование</a:t>
            </a:r>
            <a:r>
              <a:rPr lang="en-US" dirty="0" smtClean="0"/>
              <a:t>  </a:t>
            </a:r>
          </a:p>
          <a:p>
            <a:r>
              <a:rPr lang="bg-BG" dirty="0" smtClean="0"/>
              <a:t>Включване на външни системи и услуги за подпомагане</a:t>
            </a:r>
            <a:endParaRPr lang="en-US" dirty="0" smtClean="0"/>
          </a:p>
          <a:p>
            <a:r>
              <a:rPr lang="bg-BG" dirty="0" smtClean="0"/>
              <a:t>Училищното ръководство е от решавашо значение</a:t>
            </a:r>
            <a:endParaRPr lang="en-US" dirty="0" smtClean="0"/>
          </a:p>
          <a:p>
            <a:pPr>
              <a:buFontTx/>
              <a:buNone/>
            </a:pPr>
            <a:endParaRPr lang="da-DK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Училищно развитие</a:t>
            </a:r>
            <a:r>
              <a:rPr lang="en-US" smtClean="0"/>
              <a:t> – </a:t>
            </a:r>
            <a:r>
              <a:rPr lang="bg-BG" smtClean="0"/>
              <a:t>Нови начини</a:t>
            </a:r>
            <a:endParaRPr lang="en-US" smtClean="0"/>
          </a:p>
        </p:txBody>
      </p:sp>
      <p:sp>
        <p:nvSpPr>
          <p:cNvPr id="24578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bg-BG" smtClean="0"/>
              <a:t>Обществени цели</a:t>
            </a:r>
            <a:r>
              <a:rPr lang="en-US" smtClean="0"/>
              <a:t>:</a:t>
            </a:r>
          </a:p>
          <a:p>
            <a:r>
              <a:rPr lang="bg-BG" smtClean="0"/>
              <a:t>Просто, ясно и чрез широк консенсус</a:t>
            </a:r>
            <a:endParaRPr lang="en-US" smtClean="0"/>
          </a:p>
          <a:p>
            <a:pPr>
              <a:buFontTx/>
              <a:buNone/>
            </a:pPr>
            <a:r>
              <a:rPr lang="en-US" smtClean="0"/>
              <a:t/>
            </a:r>
            <a:br>
              <a:rPr lang="en-US" smtClean="0"/>
            </a:br>
            <a:r>
              <a:rPr lang="bg-BG" smtClean="0"/>
              <a:t>Системи и структури</a:t>
            </a:r>
            <a:r>
              <a:rPr lang="en-US" smtClean="0"/>
              <a:t>:</a:t>
            </a:r>
          </a:p>
          <a:p>
            <a:r>
              <a:rPr lang="bg-BG" smtClean="0"/>
              <a:t>Модели на планиране на Училищни развития</a:t>
            </a:r>
            <a:endParaRPr lang="en-US" smtClean="0"/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r>
              <a:rPr lang="bg-BG" smtClean="0"/>
              <a:t>Нови специализирани лица</a:t>
            </a:r>
            <a:r>
              <a:rPr lang="en-US" smtClean="0"/>
              <a:t>:</a:t>
            </a:r>
          </a:p>
          <a:p>
            <a:r>
              <a:rPr lang="bg-BG" smtClean="0"/>
              <a:t>Асистенти на учителите</a:t>
            </a:r>
            <a:endParaRPr lang="en-US" smtClean="0"/>
          </a:p>
          <a:p>
            <a:pPr>
              <a:buFontTx/>
              <a:buNone/>
            </a:pPr>
            <a:endParaRPr lang="da-DK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IA">
  <a:themeElements>
    <a:clrScheme name="VI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I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ontor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VIA</Template>
  <TotalTime>2835</TotalTime>
  <Words>130</Words>
  <Application>Microsoft Office PowerPoint</Application>
  <PresentationFormat>On-screen Show (4:3)</PresentationFormat>
  <Paragraphs>48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VIA</vt:lpstr>
      <vt:lpstr>Slide 1</vt:lpstr>
      <vt:lpstr>Включване в датските начални училища</vt:lpstr>
      <vt:lpstr>Същност:</vt:lpstr>
      <vt:lpstr>Кой? </vt:lpstr>
      <vt:lpstr>Как?</vt:lpstr>
      <vt:lpstr>Училището като организация за учене</vt:lpstr>
      <vt:lpstr>Училищно развитие – Нови начини</vt:lpstr>
    </vt:vector>
  </TitlesOfParts>
  <Company>VIA University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Kristina Larsen</dc:creator>
  <dc:description>(Skabelon rev. af Kim Jacobsen, Sygeplejerskeuddannelsen i Randers)</dc:description>
  <cp:lastModifiedBy>x</cp:lastModifiedBy>
  <cp:revision>292</cp:revision>
  <dcterms:created xsi:type="dcterms:W3CDTF">2008-01-11T00:19:26Z</dcterms:created>
  <dcterms:modified xsi:type="dcterms:W3CDTF">2012-04-21T11:44:18Z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PSDescription">
    <vt:lpwstr/>
  </property>
  <property fmtid="{D5CDD505-2E9C-101B-9397-08002B2CF9AE}" pid="3" name="Owner">
    <vt:lpwstr>Gitte Møller Sørensen</vt:lpwstr>
  </property>
  <property fmtid="{D5CDD505-2E9C-101B-9397-08002B2CF9AE}" pid="4" name="Status">
    <vt:lpwstr>Udkast</vt:lpwstr>
  </property>
  <property fmtid="{D5CDD505-2E9C-101B-9397-08002B2CF9AE}" pid="5" name="ContentType">
    <vt:lpwstr>Dokument</vt:lpwstr>
  </property>
  <property fmtid="{D5CDD505-2E9C-101B-9397-08002B2CF9AE}" pid="6" name="Dato">
    <vt:lpwstr>2008-09-29T00:00:00Z</vt:lpwstr>
  </property>
  <property fmtid="{D5CDD505-2E9C-101B-9397-08002B2CF9AE}" pid="7" name="Domumenttype">
    <vt:lpwstr>Tom PowerPoint</vt:lpwstr>
  </property>
  <property fmtid="{D5CDD505-2E9C-101B-9397-08002B2CF9AE}" pid="8" name="beskerivelse">
    <vt:lpwstr/>
  </property>
</Properties>
</file>