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9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da-D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506" y="-144"/>
      </p:cViewPr>
      <p:guideLst>
        <p:guide orient="horz" pos="2160"/>
        <p:guide pos="2880"/>
        <p:guide pos="249"/>
        <p:guide pos="206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52F7E214-947A-450A-B63B-70C66CD8842D}" type="datetimeFigureOut">
              <a:rPr lang="da-DK"/>
              <a:pPr>
                <a:defRPr/>
              </a:pPr>
              <a:t>16-03-2012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a-DK" noProof="0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 noProof="0" smtClean="0"/>
              <a:t>Klik for at redigere i master</a:t>
            </a:r>
          </a:p>
          <a:p>
            <a:pPr lvl="1"/>
            <a:r>
              <a:rPr lang="da-DK" noProof="0" smtClean="0"/>
              <a:t>Andet niveau</a:t>
            </a:r>
          </a:p>
          <a:p>
            <a:pPr lvl="2"/>
            <a:r>
              <a:rPr lang="da-DK" noProof="0" smtClean="0"/>
              <a:t>Tredje niveau</a:t>
            </a:r>
          </a:p>
          <a:p>
            <a:pPr lvl="3"/>
            <a:r>
              <a:rPr lang="da-DK" noProof="0" smtClean="0"/>
              <a:t>Fjerde niveau</a:t>
            </a:r>
          </a:p>
          <a:p>
            <a:pPr lvl="4"/>
            <a:r>
              <a:rPr lang="da-DK" noProof="0" smtClean="0"/>
              <a:t>Femte niveau</a:t>
            </a:r>
            <a:endParaRPr lang="da-DK" noProof="0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3662B9B-5FC0-4660-B1DB-E233B2D53824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ca090c0-414c-4467-802b-4a9431e069aa" descr="9E2A77E7-A95D-4E63-9F2E-D25C285141D8@hom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0"/>
            <a:ext cx="2828925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395288" y="1700808"/>
            <a:ext cx="2881312" cy="2448272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 marL="90000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da-DK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5EAA6B-5CDA-498C-B71E-EA0BD4372A24}" type="datetime1">
              <a:rPr lang="da-DK"/>
              <a:pPr>
                <a:defRPr/>
              </a:pPr>
              <a:t>16-03-2012</a:t>
            </a:fld>
            <a:endParaRPr lang="da-DK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dirty="0"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186A1E-C3B6-49F3-9AC3-D2596EAEC599}" type="slidenum">
              <a:rPr lang="da-DK"/>
              <a:pPr>
                <a:defRPr/>
              </a:pPr>
              <a:t>‹#›</a:t>
            </a:fld>
            <a:endParaRPr lang="da-DK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8678A-4A68-4681-A24A-D240961BA2DD}" type="datetime1">
              <a:rPr lang="da-DK"/>
              <a:pPr>
                <a:defRPr/>
              </a:pPr>
              <a:t>16-03-2012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91D99D-D418-421C-AFC6-E0AE99867109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6A52CF-7344-4D46-BB14-0E49D23DF048}" type="datetime1">
              <a:rPr lang="da-DK"/>
              <a:pPr>
                <a:defRPr/>
              </a:pPr>
              <a:t>16-03-2012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124E9B-E504-447B-8B1C-9AEBFA1A43C4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Font typeface="Wingdings" pitchFamily="2" charset="2"/>
              <a:buChar char="§"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da-DK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7BC558-7D58-4389-941D-EB76254FC4DD}" type="datetime1">
              <a:rPr lang="da-DK"/>
              <a:pPr>
                <a:defRPr/>
              </a:pPr>
              <a:t>16-03-2012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987774-284C-4F22-8D8B-16640323C346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BC137F-C8E7-4BAD-AF03-78F1FC45695E}" type="datetime1">
              <a:rPr lang="da-DK"/>
              <a:pPr>
                <a:defRPr/>
              </a:pPr>
              <a:t>16-03-2012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32DF7D-BA4E-4D0D-8CFB-EA76BD37B125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E18868-3306-4A7D-976B-1C847AA65806}" type="datetime1">
              <a:rPr lang="da-DK"/>
              <a:pPr>
                <a:defRPr/>
              </a:pPr>
              <a:t>16-03-2012</a:t>
            </a:fld>
            <a:endParaRPr lang="da-DK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D507F-03B8-4EE0-B450-5986A12D1A55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FE6D3-2A4C-4D77-ADB0-48A96B651497}" type="datetime1">
              <a:rPr lang="da-DK"/>
              <a:pPr>
                <a:defRPr/>
              </a:pPr>
              <a:t>16-03-2012</a:t>
            </a:fld>
            <a:endParaRPr lang="da-DK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94CA25-AECD-4366-BBE0-D43371F6C3D0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625B0A-3D8D-44E8-98A5-A976F6F6E903}" type="datetime1">
              <a:rPr lang="da-DK"/>
              <a:pPr>
                <a:defRPr/>
              </a:pPr>
              <a:t>16-03-2012</a:t>
            </a:fld>
            <a:endParaRPr lang="da-DK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9AA9CB-6E2B-4B3D-8673-B6EA8C3036F5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6B387D-1D9B-4D59-8763-4BF398ECF03A}" type="datetime1">
              <a:rPr lang="da-DK"/>
              <a:pPr>
                <a:defRPr/>
              </a:pPr>
              <a:t>16-03-2012</a:t>
            </a:fld>
            <a:endParaRPr lang="da-DK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9F5C1F-889D-40DC-8A58-22A36939DA87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1A552B-5BDF-452C-9A1C-42F6C0EAEE88}" type="datetime1">
              <a:rPr lang="da-DK"/>
              <a:pPr>
                <a:defRPr/>
              </a:pPr>
              <a:t>16-03-2012</a:t>
            </a:fld>
            <a:endParaRPr lang="da-DK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0D77D4-90C8-4725-878A-AE9C73B7EB15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a-DK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B837CF-7555-498B-B3F3-23CA1EE98A4C}" type="datetime1">
              <a:rPr lang="da-DK"/>
              <a:pPr>
                <a:defRPr/>
              </a:pPr>
              <a:t>16-03-2012</a:t>
            </a:fld>
            <a:endParaRPr lang="da-DK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33DD7E-2A4A-4807-B9E3-EC45C54331A5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5288" y="1700213"/>
            <a:ext cx="2881312" cy="2449512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108000" rIns="91440" bIns="45720" rtlCol="0" anchor="t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da-DK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92500" y="1700213"/>
            <a:ext cx="5327650" cy="442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A86E01A-266A-47DD-ABE2-BB81268553D3}" type="datetime1">
              <a:rPr lang="da-DK"/>
              <a:pPr>
                <a:defRPr/>
              </a:pPr>
              <a:t>16-03-2012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DB46C0D-11D9-46FA-B3BC-DFED5C212FDE}" type="slidenum">
              <a:rPr lang="da-DK"/>
              <a:pPr>
                <a:defRPr/>
              </a:pPr>
              <a:t>‹#›</a:t>
            </a:fld>
            <a:endParaRPr lang="da-DK"/>
          </a:p>
        </p:txBody>
      </p:sp>
      <p:pic>
        <p:nvPicPr>
          <p:cNvPr id="1031" name="2ca090c0-414c-4467-802b-4a9431e069aa" descr="9E2A77E7-A95D-4E63-9F2E-D25C285141D8@home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95288" y="0"/>
            <a:ext cx="2828925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2400" kern="1200" cap="all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da-DK" cap="none" smtClean="0"/>
              <a:t>5 </a:t>
            </a:r>
            <a:r>
              <a:rPr lang="bg-BG" cap="none" smtClean="0"/>
              <a:t>Март</a:t>
            </a:r>
            <a:r>
              <a:rPr lang="da-DK" cap="none" smtClean="0"/>
              <a:t> 2012</a:t>
            </a:r>
            <a:br>
              <a:rPr lang="da-DK" cap="none" smtClean="0"/>
            </a:br>
            <a:r>
              <a:rPr lang="da-DK" cap="none" smtClean="0"/>
              <a:t/>
            </a:r>
            <a:br>
              <a:rPr lang="da-DK" cap="none" smtClean="0"/>
            </a:br>
            <a:r>
              <a:rPr lang="da-DK" cap="none" smtClean="0"/>
              <a:t>JONAS CHRISTOFFERSEN, DIRECTOR</a:t>
            </a:r>
            <a:br>
              <a:rPr lang="da-DK" cap="none" smtClean="0"/>
            </a:br>
            <a:endParaRPr lang="da-DK" cap="none" smtClean="0"/>
          </a:p>
        </p:txBody>
      </p:sp>
      <p:sp>
        <p:nvSpPr>
          <p:cNvPr id="14338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 typeface="Wingdings" pitchFamily="2" charset="2"/>
              <a:buNone/>
            </a:pPr>
            <a:r>
              <a:rPr lang="bg-BG" sz="4400" dirty="0" smtClean="0"/>
              <a:t>Достъпност</a:t>
            </a:r>
            <a:r>
              <a:rPr lang="da-DK" sz="4400" dirty="0" smtClean="0"/>
              <a:t>, </a:t>
            </a:r>
            <a:r>
              <a:rPr lang="bg-BG" sz="4400" dirty="0" smtClean="0"/>
              <a:t>включване и граждански права</a:t>
            </a:r>
            <a:r>
              <a:rPr lang="da-DK" sz="4400" dirty="0" smtClean="0"/>
              <a:t> </a:t>
            </a:r>
            <a:r>
              <a:rPr lang="bg-BG" sz="4400" dirty="0" smtClean="0"/>
              <a:t>съгласно</a:t>
            </a:r>
            <a:r>
              <a:rPr lang="en-US" sz="4400" dirty="0" smtClean="0"/>
              <a:t> </a:t>
            </a:r>
            <a:r>
              <a:rPr lang="bg-BG" sz="4400" dirty="0" smtClean="0"/>
              <a:t>Конвенцията </a:t>
            </a:r>
            <a:r>
              <a:rPr lang="bg-BG" sz="4400" dirty="0" smtClean="0"/>
              <a:t>на ООН за ХУ</a:t>
            </a:r>
            <a:endParaRPr lang="da-DK" dirty="0" smtClean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70B697-EAB7-4794-A748-9FB528241CD3}" type="slidenum">
              <a:rPr lang="da-DK"/>
              <a:pPr>
                <a:defRPr/>
              </a:pPr>
              <a:t>1</a:t>
            </a:fld>
            <a:endParaRPr lang="da-D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700213"/>
            <a:ext cx="2881312" cy="3168650"/>
          </a:xfrm>
          <a:blipFill>
            <a:blip r:embed="rId2" cstate="print"/>
            <a:stretch>
              <a:fillRect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a-DK" dirty="0"/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smtClean="0"/>
              <a:t>Национална институция за човешки права от 1987</a:t>
            </a:r>
            <a:endParaRPr lang="da-DK" smtClean="0"/>
          </a:p>
          <a:p>
            <a:r>
              <a:rPr lang="bg-BG" smtClean="0"/>
              <a:t>Мандат на ХУ от 2011</a:t>
            </a:r>
            <a:endParaRPr lang="da-DK" smtClean="0"/>
          </a:p>
          <a:p>
            <a:r>
              <a:rPr lang="bg-BG" smtClean="0"/>
              <a:t>Днес</a:t>
            </a:r>
            <a:r>
              <a:rPr lang="da-DK" smtClean="0"/>
              <a:t>: </a:t>
            </a:r>
            <a:r>
              <a:rPr lang="bg-BG" smtClean="0"/>
              <a:t>достъпност и граждански права</a:t>
            </a:r>
            <a:endParaRPr lang="da-DK" smtClean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3FA476-B2F4-4CA9-B2B2-3E46CB8C5E77}" type="slidenum">
              <a:rPr lang="da-DK"/>
              <a:pPr>
                <a:defRPr/>
              </a:pPr>
              <a:t>2</a:t>
            </a:fld>
            <a:endParaRPr lang="da-D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288" y="1700213"/>
            <a:ext cx="2881312" cy="3241675"/>
          </a:xfrm>
          <a:blipFill>
            <a:blip r:embed="rId2" cstate="print"/>
            <a:stretch>
              <a:fillRect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>
              <a:buFont typeface="Arial" charset="0"/>
              <a:buNone/>
            </a:pPr>
            <a:r>
              <a:rPr lang="bg-BG" smtClean="0"/>
              <a:t>Две големи промени в Конвенцията на ООН за ХУ</a:t>
            </a:r>
          </a:p>
          <a:p>
            <a:pPr marL="457200" lvl="1" indent="0">
              <a:buFont typeface="Arial" charset="0"/>
              <a:buNone/>
            </a:pPr>
            <a:endParaRPr lang="da-DK" smtClean="0"/>
          </a:p>
          <a:p>
            <a:pPr marL="457200" lvl="1" indent="0"/>
            <a:r>
              <a:rPr lang="bg-BG" smtClean="0"/>
              <a:t>Фокус в/у социалните бариери</a:t>
            </a:r>
            <a:endParaRPr lang="da-DK" smtClean="0"/>
          </a:p>
          <a:p>
            <a:pPr marL="457200" lvl="1" indent="0"/>
            <a:r>
              <a:rPr lang="bg-BG" smtClean="0"/>
              <a:t>Признаване на автономност и самоопределяне</a:t>
            </a:r>
            <a:endParaRPr lang="da-DK" smtClean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2B24C8-13D1-46F4-B883-589C0EAE8923}" type="slidenum">
              <a:rPr lang="da-DK"/>
              <a:pPr>
                <a:defRPr/>
              </a:pPr>
              <a:t>3</a:t>
            </a:fld>
            <a:endParaRPr lang="da-D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blipFill>
            <a:blip r:embed="rId2" cstate="print"/>
            <a:stretch>
              <a:fillRect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Font typeface="Wingdings" pitchFamily="2" charset="2"/>
              <a:buNone/>
            </a:pPr>
            <a:r>
              <a:rPr lang="bg-BG" smtClean="0"/>
              <a:t>Достъпност</a:t>
            </a:r>
            <a:r>
              <a:rPr lang="da-DK" smtClean="0"/>
              <a:t>:</a:t>
            </a:r>
          </a:p>
          <a:p>
            <a:pPr marL="0" indent="0"/>
            <a:r>
              <a:rPr lang="bg-BG" smtClean="0"/>
              <a:t>Основен принцип и право</a:t>
            </a:r>
            <a:endParaRPr lang="da-DK" smtClean="0"/>
          </a:p>
          <a:p>
            <a:pPr marL="0" indent="0"/>
            <a:r>
              <a:rPr lang="bg-BG" smtClean="0"/>
              <a:t>Основан на смяна на парадигмата</a:t>
            </a:r>
            <a:r>
              <a:rPr lang="da-DK" smtClean="0"/>
              <a:t> </a:t>
            </a:r>
          </a:p>
          <a:p>
            <a:pPr marL="0" indent="0"/>
            <a:r>
              <a:rPr lang="bg-BG" smtClean="0"/>
              <a:t>Много различни измерения</a:t>
            </a:r>
            <a:endParaRPr lang="da-DK" smtClean="0"/>
          </a:p>
          <a:p>
            <a:pPr marL="0" indent="0"/>
            <a:r>
              <a:rPr lang="bg-BG" smtClean="0"/>
              <a:t>Червена нишка в Конвенцията</a:t>
            </a:r>
            <a:endParaRPr lang="da-DK" sz="2400" smtClean="0"/>
          </a:p>
          <a:p>
            <a:pPr marL="0" indent="0">
              <a:buFont typeface="Wingdings" pitchFamily="2" charset="2"/>
              <a:buNone/>
            </a:pPr>
            <a:endParaRPr lang="da-DK" smtClean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38C6FC-48E6-491F-A0BC-ED1FE3477395}" type="slidenum">
              <a:rPr lang="da-DK"/>
              <a:pPr>
                <a:defRPr/>
              </a:pPr>
              <a:t>4</a:t>
            </a:fld>
            <a:endParaRPr lang="da-D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288" y="1700213"/>
            <a:ext cx="2881312" cy="3384550"/>
          </a:xfrm>
          <a:blipFill>
            <a:blip r:embed="rId2" cstate="print"/>
            <a:stretch>
              <a:fillRect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492500" y="1700213"/>
            <a:ext cx="5832028" cy="4425950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bg-BG" sz="3000" dirty="0" smtClean="0"/>
              <a:t>Разработва понятия за равенство и недискриминация </a:t>
            </a:r>
            <a:r>
              <a:rPr lang="da-DK" sz="3000" dirty="0" smtClean="0"/>
              <a:t>: </a:t>
            </a:r>
          </a:p>
          <a:p>
            <a:pPr marL="0" indent="0">
              <a:lnSpc>
                <a:spcPct val="80000"/>
              </a:lnSpc>
            </a:pPr>
            <a:r>
              <a:rPr lang="bg-BG" sz="3000" dirty="0" smtClean="0"/>
              <a:t>Традиционна забрана с/у дискриминацията</a:t>
            </a:r>
            <a:endParaRPr lang="da-DK" sz="3000" dirty="0" smtClean="0"/>
          </a:p>
          <a:p>
            <a:pPr marL="0" indent="0">
              <a:lnSpc>
                <a:spcPct val="80000"/>
              </a:lnSpc>
            </a:pPr>
            <a:r>
              <a:rPr lang="bg-BG" sz="3000" dirty="0" smtClean="0"/>
              <a:t>Право на достъпност</a:t>
            </a:r>
            <a:r>
              <a:rPr lang="da-DK" sz="3000" dirty="0" smtClean="0"/>
              <a:t>= </a:t>
            </a:r>
            <a:r>
              <a:rPr lang="bg-BG" sz="3000" dirty="0" smtClean="0"/>
              <a:t>право на равен достъп</a:t>
            </a:r>
            <a:r>
              <a:rPr lang="da-DK" sz="3000" dirty="0" smtClean="0"/>
              <a:t> = </a:t>
            </a:r>
            <a:r>
              <a:rPr lang="bg-BG" sz="3000" dirty="0" smtClean="0"/>
              <a:t>засилено право, което да не се подлага на недиректна дискриминация</a:t>
            </a:r>
            <a:endParaRPr lang="da-DK" sz="3000" dirty="0" smtClean="0"/>
          </a:p>
          <a:p>
            <a:pPr marL="0" indent="0">
              <a:lnSpc>
                <a:spcPct val="80000"/>
              </a:lnSpc>
            </a:pPr>
            <a:r>
              <a:rPr lang="bg-BG" sz="3000" dirty="0" smtClean="0"/>
              <a:t>Право на разумно настаняване</a:t>
            </a:r>
            <a:endParaRPr lang="da-DK" sz="3000" dirty="0" smtClean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5DF048-D53A-4A67-B664-D8A2C1B12740}" type="slidenum">
              <a:rPr lang="da-DK"/>
              <a:pPr>
                <a:defRPr/>
              </a:pPr>
              <a:t>5</a:t>
            </a:fld>
            <a:endParaRPr lang="da-D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blipFill>
            <a:blip r:embed="rId2" cstate="print"/>
            <a:stretch>
              <a:fillRect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Font typeface="Wingdings" pitchFamily="2" charset="2"/>
              <a:buNone/>
            </a:pPr>
            <a:r>
              <a:rPr lang="bg-BG" smtClean="0"/>
              <a:t>Ефективно осъществяване</a:t>
            </a:r>
            <a:r>
              <a:rPr lang="da-DK" smtClean="0"/>
              <a:t>:</a:t>
            </a:r>
          </a:p>
          <a:p>
            <a:pPr marL="0" indent="0"/>
            <a:r>
              <a:rPr lang="bg-BG" smtClean="0"/>
              <a:t>Ясно определени норми</a:t>
            </a:r>
            <a:endParaRPr lang="da-DK" smtClean="0"/>
          </a:p>
          <a:p>
            <a:pPr marL="0" indent="0"/>
            <a:r>
              <a:rPr lang="bg-BG" smtClean="0"/>
              <a:t>Индивидуални права</a:t>
            </a:r>
            <a:endParaRPr lang="da-DK" smtClean="0"/>
          </a:p>
          <a:p>
            <a:pPr marL="0" indent="0"/>
            <a:r>
              <a:rPr lang="bg-BG" smtClean="0"/>
              <a:t>Норвежкото право е добър пример</a:t>
            </a:r>
            <a:endParaRPr lang="da-DK" smtClean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27E959-CD99-4E74-A7EB-4639DEBF7CEF}" type="slidenum">
              <a:rPr lang="da-DK"/>
              <a:pPr>
                <a:defRPr/>
              </a:pPr>
              <a:t>6</a:t>
            </a:fld>
            <a:endParaRPr lang="da-D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blipFill>
            <a:blip r:embed="rId2" cstate="print"/>
            <a:stretch>
              <a:fillRect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a-DK" dirty="0">
              <a:solidFill>
                <a:schemeClr val="tx1"/>
              </a:solidFill>
            </a:endParaRP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Font typeface="Wingdings" pitchFamily="2" charset="2"/>
              <a:buNone/>
            </a:pPr>
            <a:r>
              <a:rPr lang="bg-BG" dirty="0" smtClean="0"/>
              <a:t>Граждански права спрямо</a:t>
            </a:r>
            <a:r>
              <a:rPr lang="da-DK" dirty="0" smtClean="0"/>
              <a:t> </a:t>
            </a:r>
            <a:r>
              <a:rPr lang="bg-BG" dirty="0" smtClean="0"/>
              <a:t>КПХУ</a:t>
            </a:r>
            <a:r>
              <a:rPr lang="da-DK" dirty="0" smtClean="0"/>
              <a:t>:</a:t>
            </a:r>
          </a:p>
          <a:p>
            <a:pPr lvl="1"/>
            <a:r>
              <a:rPr lang="bg-BG" dirty="0" smtClean="0"/>
              <a:t>По-силна защита на правоспособността</a:t>
            </a:r>
            <a:endParaRPr lang="da-DK" dirty="0" smtClean="0"/>
          </a:p>
          <a:p>
            <a:pPr lvl="1"/>
            <a:r>
              <a:rPr lang="bg-BG" dirty="0" smtClean="0"/>
              <a:t>По-силна защита на правото на политическо </a:t>
            </a:r>
            <a:r>
              <a:rPr lang="bg-BG" dirty="0" smtClean="0"/>
              <a:t>участие</a:t>
            </a:r>
            <a:endParaRPr lang="da-DK" dirty="0" smtClean="0"/>
          </a:p>
          <a:p>
            <a:pPr lvl="1"/>
            <a:r>
              <a:rPr lang="bg-BG" dirty="0" smtClean="0"/>
              <a:t>По-силна защита на правото на </a:t>
            </a:r>
            <a:r>
              <a:rPr lang="da-DK" dirty="0" smtClean="0"/>
              <a:t> </a:t>
            </a:r>
            <a:r>
              <a:rPr lang="bg-BG" dirty="0" smtClean="0"/>
              <a:t>лечение по взаимно съгласие в психиатрията</a:t>
            </a:r>
            <a:endParaRPr lang="da-DK" dirty="0" smtClean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3D4266-82FC-43A0-878C-5E01E263D0F3}" type="slidenum">
              <a:rPr lang="da-DK"/>
              <a:pPr>
                <a:defRPr/>
              </a:pPr>
              <a:t>7</a:t>
            </a:fld>
            <a:endParaRPr lang="da-D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blipFill>
            <a:blip r:embed="rId2" cstate="print"/>
            <a:stretch>
              <a:fillRect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lvl="1" indent="0">
              <a:lnSpc>
                <a:spcPct val="90000"/>
              </a:lnSpc>
              <a:buFont typeface="Arial" charset="0"/>
              <a:buNone/>
            </a:pPr>
            <a:r>
              <a:rPr lang="bg-BG" dirty="0" smtClean="0"/>
              <a:t>Влияние върху европейските</a:t>
            </a:r>
            <a:r>
              <a:rPr lang="en-US" dirty="0" smtClean="0"/>
              <a:t> </a:t>
            </a:r>
            <a:r>
              <a:rPr lang="bg-BG" dirty="0" smtClean="0"/>
              <a:t>човешки права </a:t>
            </a:r>
            <a:endParaRPr lang="da-DK" dirty="0" smtClean="0"/>
          </a:p>
          <a:p>
            <a:pPr marL="457200" lvl="1" indent="0">
              <a:lnSpc>
                <a:spcPct val="90000"/>
              </a:lnSpc>
            </a:pPr>
            <a:r>
              <a:rPr lang="bg-BG" dirty="0" smtClean="0"/>
              <a:t> Право да се </a:t>
            </a:r>
            <a:r>
              <a:rPr lang="bg-BG" dirty="0" smtClean="0"/>
              <a:t>гласува</a:t>
            </a:r>
            <a:r>
              <a:rPr lang="en-US" dirty="0" smtClean="0"/>
              <a:t>,</a:t>
            </a:r>
            <a:r>
              <a:rPr lang="bg-BG" dirty="0" smtClean="0"/>
              <a:t> </a:t>
            </a:r>
            <a:r>
              <a:rPr lang="bg-BG" dirty="0" smtClean="0"/>
              <a:t>на хора под настойничество </a:t>
            </a:r>
          </a:p>
          <a:p>
            <a:pPr marL="457200" lvl="1" indent="0">
              <a:lnSpc>
                <a:spcPct val="90000"/>
              </a:lnSpc>
            </a:pPr>
            <a:r>
              <a:rPr lang="bg-BG" dirty="0" smtClean="0"/>
              <a:t>Ефективен достъп до </a:t>
            </a:r>
            <a:r>
              <a:rPr lang="bg-BG" dirty="0" smtClean="0"/>
              <a:t>съд</a:t>
            </a:r>
            <a:r>
              <a:rPr lang="bg-BG" dirty="0" smtClean="0"/>
              <a:t>ебната система</a:t>
            </a:r>
            <a:r>
              <a:rPr lang="bg-BG" dirty="0" smtClean="0"/>
              <a:t> </a:t>
            </a:r>
            <a:r>
              <a:rPr lang="bg-BG" dirty="0" smtClean="0"/>
              <a:t>за хора с ограничена правоспособност</a:t>
            </a:r>
            <a:r>
              <a:rPr lang="da-DK" dirty="0" smtClean="0"/>
              <a:t> </a:t>
            </a:r>
          </a:p>
          <a:p>
            <a:pPr marL="457200" lvl="1" indent="0">
              <a:lnSpc>
                <a:spcPct val="90000"/>
              </a:lnSpc>
            </a:pPr>
            <a:r>
              <a:rPr lang="bg-BG" dirty="0" smtClean="0"/>
              <a:t>Все още не е отразено в съдебната практика относно принудителното лечение в психиатрия</a:t>
            </a:r>
            <a:endParaRPr lang="da-DK" dirty="0" smtClean="0"/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endParaRPr lang="da-DK" dirty="0" smtClean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C77839-8E6D-4A58-BA79-5495FA6DD2F3}" type="slidenum">
              <a:rPr lang="da-DK"/>
              <a:pPr>
                <a:defRPr/>
              </a:pPr>
              <a:t>8</a:t>
            </a:fld>
            <a:endParaRPr lang="da-D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blipFill>
            <a:blip r:embed="rId2" cstate="print"/>
            <a:stretch>
              <a:fillRect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Font typeface="Wingdings" pitchFamily="2" charset="2"/>
              <a:buNone/>
            </a:pPr>
            <a:r>
              <a:rPr lang="bg-BG" dirty="0" smtClean="0"/>
              <a:t>Заключение</a:t>
            </a:r>
            <a:r>
              <a:rPr lang="da-DK" dirty="0" smtClean="0"/>
              <a:t>:</a:t>
            </a:r>
          </a:p>
          <a:p>
            <a:pPr marL="0" indent="0"/>
            <a:r>
              <a:rPr lang="bg-BG" dirty="0" smtClean="0"/>
              <a:t>КООНПХУ</a:t>
            </a:r>
            <a:r>
              <a:rPr lang="da-DK" dirty="0" smtClean="0"/>
              <a:t> </a:t>
            </a:r>
            <a:r>
              <a:rPr lang="bg-BG" dirty="0" smtClean="0"/>
              <a:t>изисква пъно включване и пълни граждански права</a:t>
            </a:r>
            <a:endParaRPr lang="da-DK" dirty="0" smtClean="0"/>
          </a:p>
          <a:p>
            <a:pPr marL="0" indent="0"/>
            <a:r>
              <a:rPr lang="bg-BG" dirty="0" smtClean="0"/>
              <a:t>Голям потенциал за промяна</a:t>
            </a:r>
            <a:endParaRPr lang="da-DK" dirty="0" smtClean="0"/>
          </a:p>
          <a:p>
            <a:pPr marL="0" indent="0"/>
            <a:r>
              <a:rPr lang="bg-BG" dirty="0" smtClean="0"/>
              <a:t>Тази конференция ще помогне да намерим практически решения</a:t>
            </a:r>
            <a:r>
              <a:rPr lang="da-DK" dirty="0" smtClean="0"/>
              <a:t>!</a:t>
            </a:r>
            <a:endParaRPr lang="en-US" dirty="0" smtClean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19CE03-7204-4A12-9B5E-E6902988FE24}" type="slidenum">
              <a:rPr lang="da-DK"/>
              <a:pPr>
                <a:defRPr/>
              </a:pPr>
              <a:t>9</a:t>
            </a:fld>
            <a:endParaRPr lang="da-D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214</Words>
  <Application>Microsoft Office PowerPoint</Application>
  <PresentationFormat>On-screen Show (4:3)</PresentationFormat>
  <Paragraphs>43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5 Март 2012  JONAS CHRISTOFFERSEN, DIRECTOR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DCISM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Ulla Dyrborg</dc:creator>
  <cp:lastModifiedBy>x</cp:lastModifiedBy>
  <cp:revision>21</cp:revision>
  <dcterms:created xsi:type="dcterms:W3CDTF">2012-02-25T14:40:19Z</dcterms:created>
  <dcterms:modified xsi:type="dcterms:W3CDTF">2012-03-16T09:07:56Z</dcterms:modified>
</cp:coreProperties>
</file>