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74" r:id="rId2"/>
    <p:sldId id="375" r:id="rId3"/>
    <p:sldId id="363" r:id="rId4"/>
    <p:sldId id="353" r:id="rId5"/>
    <p:sldId id="362" r:id="rId6"/>
    <p:sldId id="364" r:id="rId7"/>
    <p:sldId id="365" r:id="rId8"/>
    <p:sldId id="371" r:id="rId9"/>
    <p:sldId id="376" r:id="rId10"/>
    <p:sldId id="377" r:id="rId11"/>
    <p:sldId id="378" r:id="rId12"/>
    <p:sldId id="379" r:id="rId13"/>
    <p:sldId id="380" r:id="rId14"/>
    <p:sldId id="381" r:id="rId15"/>
    <p:sldId id="382" r:id="rId16"/>
    <p:sldId id="383" r:id="rId17"/>
  </p:sldIdLst>
  <p:sldSz cx="10158413" cy="7616825"/>
  <p:notesSz cx="6810375" cy="9942513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0066"/>
    <a:srgbClr val="CC0000"/>
    <a:srgbClr val="FF6600"/>
    <a:srgbClr val="F9421D"/>
    <a:srgbClr val="B52205"/>
    <a:srgbClr val="D2235F"/>
    <a:srgbClr val="695F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1" autoAdjust="0"/>
    <p:restoredTop sz="85137" autoAdjust="0"/>
  </p:normalViewPr>
  <p:slideViewPr>
    <p:cSldViewPr>
      <p:cViewPr>
        <p:scale>
          <a:sx n="75" d="100"/>
          <a:sy n="75" d="100"/>
        </p:scale>
        <p:origin x="-930" y="828"/>
      </p:cViewPr>
      <p:guideLst>
        <p:guide orient="horz" pos="2399"/>
        <p:guide pos="319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pitchFamily="18" charset="0"/>
              </a:defRPr>
            </a:lvl1pPr>
          </a:lstStyle>
          <a:p>
            <a:endParaRPr lang="en-GB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8" charset="0"/>
              </a:defRPr>
            </a:lvl1pPr>
          </a:lstStyle>
          <a:p>
            <a:endParaRPr lang="en-GB"/>
          </a:p>
        </p:txBody>
      </p:sp>
      <p:sp>
        <p:nvSpPr>
          <p:cNvPr id="211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pitchFamily="18" charset="0"/>
              </a:defRPr>
            </a:lvl1pPr>
          </a:lstStyle>
          <a:p>
            <a:endParaRPr lang="en-GB"/>
          </a:p>
        </p:txBody>
      </p:sp>
      <p:sp>
        <p:nvSpPr>
          <p:cNvPr id="211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8" charset="0"/>
              </a:defRPr>
            </a:lvl1pPr>
          </a:lstStyle>
          <a:p>
            <a:fld id="{A15D7E8A-1291-4EF4-BF94-84568F4EC02D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latin typeface="Times" pitchFamily="18" charset="0"/>
              </a:defRPr>
            </a:lvl1pPr>
          </a:lstStyle>
          <a:p>
            <a:endParaRPr lang="en-GB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" pitchFamily="18" charset="0"/>
              </a:defRPr>
            </a:lvl1pPr>
          </a:lstStyle>
          <a:p>
            <a:endParaRPr lang="en-GB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483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latin typeface="Times" pitchFamily="18" charset="0"/>
              </a:defRPr>
            </a:lvl1pPr>
          </a:lstStyle>
          <a:p>
            <a:endParaRPr lang="en-GB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" pitchFamily="18" charset="0"/>
              </a:defRPr>
            </a:lvl1pPr>
          </a:lstStyle>
          <a:p>
            <a:fld id="{56F94351-77F7-455C-9D9E-236684FBFD2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9794AE-26C2-421A-AE4D-CA67997A31AA}" type="slidenum">
              <a:rPr lang="en-GB"/>
              <a:pPr/>
              <a:t>11</a:t>
            </a:fld>
            <a:endParaRPr lang="en-GB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6553200"/>
            <a:ext cx="6781800" cy="838200"/>
          </a:xfrm>
        </p:spPr>
        <p:txBody>
          <a:bodyPr lIns="101572" tIns="50786" rIns="101572" bIns="50786"/>
          <a:lstStyle>
            <a:lvl1pPr marL="0" indent="0">
              <a:defRPr sz="2400">
                <a:solidFill>
                  <a:srgbClr val="D2235F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5410200"/>
            <a:ext cx="8610600" cy="1295400"/>
          </a:xfrm>
        </p:spPr>
        <p:txBody>
          <a:bodyPr anchor="ctr"/>
          <a:lstStyle>
            <a:lvl1pPr>
              <a:defRPr sz="4100">
                <a:solidFill>
                  <a:srgbClr val="695F50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521450" cy="1219200"/>
          </a:xfrm>
          <a:prstGeom prst="rect">
            <a:avLst/>
          </a:prstGeom>
          <a:noFill/>
        </p:spPr>
      </p:pic>
      <p:pic>
        <p:nvPicPr>
          <p:cNvPr id="9230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990600"/>
            <a:ext cx="4437063" cy="4308475"/>
          </a:xfrm>
          <a:prstGeom prst="rect">
            <a:avLst/>
          </a:prstGeom>
          <a:noFill/>
        </p:spPr>
      </p:pic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0" y="6477000"/>
            <a:ext cx="9829800" cy="0"/>
          </a:xfrm>
          <a:prstGeom prst="line">
            <a:avLst/>
          </a:prstGeom>
          <a:noFill/>
          <a:ln w="12700">
            <a:solidFill>
              <a:srgbClr val="695F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3188" y="1981200"/>
            <a:ext cx="1928812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1988" y="1981200"/>
            <a:ext cx="5638800" cy="4953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988" y="1981200"/>
            <a:ext cx="7720012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61988" y="2819400"/>
            <a:ext cx="37830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7400" y="2819400"/>
            <a:ext cx="3784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688" y="4894263"/>
            <a:ext cx="8636000" cy="1512887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1688" y="3228975"/>
            <a:ext cx="8636000" cy="16652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1988" y="2819400"/>
            <a:ext cx="37830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7400" y="2819400"/>
            <a:ext cx="3784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2413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7863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7863" cy="43878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89450" cy="43878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1688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78488" cy="65008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1688" cy="52101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2413"/>
            <a:ext cx="6096000" cy="628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04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1063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4398963" cy="1011238"/>
          </a:xfrm>
          <a:prstGeom prst="rect">
            <a:avLst/>
          </a:prstGeom>
          <a:noFill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491413" y="0"/>
            <a:ext cx="2667000" cy="3255963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1988" y="1981200"/>
            <a:ext cx="772001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572" tIns="50786" rIns="101572" bIns="50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1988" y="2819400"/>
            <a:ext cx="77200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1016000" rtl="0" fontAlgn="base">
        <a:spcBef>
          <a:spcPct val="0"/>
        </a:spcBef>
        <a:spcAft>
          <a:spcPct val="0"/>
        </a:spcAft>
        <a:defRPr sz="2200">
          <a:solidFill>
            <a:srgbClr val="D2235F"/>
          </a:solidFill>
          <a:latin typeface="+mj-lt"/>
          <a:ea typeface="+mj-ea"/>
          <a:cs typeface="+mj-cs"/>
        </a:defRPr>
      </a:lvl1pPr>
      <a:lvl2pPr algn="l" defTabSz="1016000" rtl="0" fontAlgn="base">
        <a:spcBef>
          <a:spcPct val="0"/>
        </a:spcBef>
        <a:spcAft>
          <a:spcPct val="0"/>
        </a:spcAft>
        <a:defRPr sz="2200">
          <a:solidFill>
            <a:srgbClr val="D2235F"/>
          </a:solidFill>
          <a:latin typeface="Arial" pitchFamily="34" charset="0"/>
        </a:defRPr>
      </a:lvl2pPr>
      <a:lvl3pPr algn="l" defTabSz="1016000" rtl="0" fontAlgn="base">
        <a:spcBef>
          <a:spcPct val="0"/>
        </a:spcBef>
        <a:spcAft>
          <a:spcPct val="0"/>
        </a:spcAft>
        <a:defRPr sz="2200">
          <a:solidFill>
            <a:srgbClr val="D2235F"/>
          </a:solidFill>
          <a:latin typeface="Arial" pitchFamily="34" charset="0"/>
        </a:defRPr>
      </a:lvl3pPr>
      <a:lvl4pPr algn="l" defTabSz="1016000" rtl="0" fontAlgn="base">
        <a:spcBef>
          <a:spcPct val="0"/>
        </a:spcBef>
        <a:spcAft>
          <a:spcPct val="0"/>
        </a:spcAft>
        <a:defRPr sz="2200">
          <a:solidFill>
            <a:srgbClr val="D2235F"/>
          </a:solidFill>
          <a:latin typeface="Arial" pitchFamily="34" charset="0"/>
        </a:defRPr>
      </a:lvl4pPr>
      <a:lvl5pPr algn="l" defTabSz="1016000" rtl="0" fontAlgn="base">
        <a:spcBef>
          <a:spcPct val="0"/>
        </a:spcBef>
        <a:spcAft>
          <a:spcPct val="0"/>
        </a:spcAft>
        <a:defRPr sz="2200">
          <a:solidFill>
            <a:srgbClr val="D2235F"/>
          </a:solidFill>
          <a:latin typeface="Arial" pitchFamily="34" charset="0"/>
        </a:defRPr>
      </a:lvl5pPr>
      <a:lvl6pPr marL="457200" algn="l" defTabSz="1016000" rtl="0" fontAlgn="base">
        <a:spcBef>
          <a:spcPct val="0"/>
        </a:spcBef>
        <a:spcAft>
          <a:spcPct val="0"/>
        </a:spcAft>
        <a:defRPr sz="2200">
          <a:solidFill>
            <a:srgbClr val="D2235F"/>
          </a:solidFill>
          <a:latin typeface="Arial" pitchFamily="34" charset="0"/>
        </a:defRPr>
      </a:lvl6pPr>
      <a:lvl7pPr marL="914400" algn="l" defTabSz="1016000" rtl="0" fontAlgn="base">
        <a:spcBef>
          <a:spcPct val="0"/>
        </a:spcBef>
        <a:spcAft>
          <a:spcPct val="0"/>
        </a:spcAft>
        <a:defRPr sz="2200">
          <a:solidFill>
            <a:srgbClr val="D2235F"/>
          </a:solidFill>
          <a:latin typeface="Arial" pitchFamily="34" charset="0"/>
        </a:defRPr>
      </a:lvl7pPr>
      <a:lvl8pPr marL="1371600" algn="l" defTabSz="1016000" rtl="0" fontAlgn="base">
        <a:spcBef>
          <a:spcPct val="0"/>
        </a:spcBef>
        <a:spcAft>
          <a:spcPct val="0"/>
        </a:spcAft>
        <a:defRPr sz="2200">
          <a:solidFill>
            <a:srgbClr val="D2235F"/>
          </a:solidFill>
          <a:latin typeface="Arial" pitchFamily="34" charset="0"/>
        </a:defRPr>
      </a:lvl8pPr>
      <a:lvl9pPr marL="1828800" algn="l" defTabSz="1016000" rtl="0" fontAlgn="base">
        <a:spcBef>
          <a:spcPct val="0"/>
        </a:spcBef>
        <a:spcAft>
          <a:spcPct val="0"/>
        </a:spcAft>
        <a:defRPr sz="2200">
          <a:solidFill>
            <a:srgbClr val="D2235F"/>
          </a:solidFill>
          <a:latin typeface="Arial" pitchFamily="34" charset="0"/>
        </a:defRPr>
      </a:lvl9pPr>
    </p:titleStyle>
    <p:bodyStyle>
      <a:lvl1pPr marL="419100" indent="-419100" algn="l" defTabSz="1016000" rtl="0" fontAlgn="base">
        <a:spcBef>
          <a:spcPct val="20000"/>
        </a:spcBef>
        <a:spcAft>
          <a:spcPct val="0"/>
        </a:spcAft>
        <a:defRPr sz="2200">
          <a:solidFill>
            <a:srgbClr val="695F50"/>
          </a:solidFill>
          <a:latin typeface="+mn-lt"/>
          <a:ea typeface="+mn-ea"/>
          <a:cs typeface="+mn-cs"/>
        </a:defRPr>
      </a:lvl1pPr>
      <a:lvl2pPr marL="1098550" indent="-590550" algn="l" defTabSz="1016000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200">
          <a:solidFill>
            <a:srgbClr val="695F50"/>
          </a:solidFill>
          <a:latin typeface="+mn-lt"/>
        </a:defRPr>
      </a:lvl2pPr>
      <a:lvl3pPr marL="1435100" indent="-419100" algn="l" defTabSz="1016000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200">
          <a:solidFill>
            <a:srgbClr val="695F50"/>
          </a:solidFill>
          <a:latin typeface="+mn-lt"/>
        </a:defRPr>
      </a:lvl3pPr>
      <a:lvl4pPr marL="1943100" indent="-419100" algn="l" defTabSz="1016000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200">
          <a:solidFill>
            <a:srgbClr val="695F50"/>
          </a:solidFill>
          <a:latin typeface="+mn-lt"/>
        </a:defRPr>
      </a:lvl4pPr>
      <a:lvl5pPr marL="2451100" indent="-419100" algn="l" defTabSz="1016000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200">
          <a:solidFill>
            <a:srgbClr val="695F50"/>
          </a:solidFill>
          <a:latin typeface="+mn-lt"/>
        </a:defRPr>
      </a:lvl5pPr>
      <a:lvl6pPr marL="2908300" indent="-419100" algn="l" defTabSz="1016000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200">
          <a:solidFill>
            <a:srgbClr val="695F50"/>
          </a:solidFill>
          <a:latin typeface="+mn-lt"/>
        </a:defRPr>
      </a:lvl6pPr>
      <a:lvl7pPr marL="3365500" indent="-419100" algn="l" defTabSz="1016000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200">
          <a:solidFill>
            <a:srgbClr val="695F50"/>
          </a:solidFill>
          <a:latin typeface="+mn-lt"/>
        </a:defRPr>
      </a:lvl7pPr>
      <a:lvl8pPr marL="3822700" indent="-419100" algn="l" defTabSz="1016000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200">
          <a:solidFill>
            <a:srgbClr val="695F50"/>
          </a:solidFill>
          <a:latin typeface="+mn-lt"/>
        </a:defRPr>
      </a:lvl8pPr>
      <a:lvl9pPr marL="4279900" indent="-419100" algn="l" defTabSz="1016000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200">
          <a:solidFill>
            <a:srgbClr val="695F5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1360488"/>
            <a:ext cx="7720012" cy="1079500"/>
          </a:xfrm>
        </p:spPr>
        <p:txBody>
          <a:bodyPr/>
          <a:lstStyle/>
          <a:p>
            <a:r>
              <a:rPr lang="bg-BG" sz="2000" b="1" dirty="0" smtClean="0">
                <a:solidFill>
                  <a:srgbClr val="660066"/>
                </a:solidFill>
              </a:rPr>
              <a:t>Конференция за достъпност и участие </a:t>
            </a:r>
            <a:r>
              <a:rPr lang="en-GB" sz="2000" b="1" dirty="0" smtClean="0">
                <a:solidFill>
                  <a:srgbClr val="660066"/>
                </a:solidFill>
              </a:rPr>
              <a:t> </a:t>
            </a:r>
            <a:r>
              <a:rPr lang="en-GB" sz="2000" b="1" dirty="0">
                <a:solidFill>
                  <a:srgbClr val="660066"/>
                </a:solidFill>
              </a:rPr>
              <a:t/>
            </a:r>
            <a:br>
              <a:rPr lang="en-GB" sz="2000" b="1" dirty="0">
                <a:solidFill>
                  <a:srgbClr val="660066"/>
                </a:solidFill>
              </a:rPr>
            </a:br>
            <a:r>
              <a:rPr lang="bg-BG" sz="2000" b="1" dirty="0" smtClean="0">
                <a:solidFill>
                  <a:srgbClr val="660066"/>
                </a:solidFill>
              </a:rPr>
              <a:t>Пълно включване на хора с увреждания в обществото</a:t>
            </a:r>
            <a:r>
              <a:rPr lang="en-GB" sz="2000" b="1" dirty="0">
                <a:solidFill>
                  <a:srgbClr val="660066"/>
                </a:solidFill>
              </a:rPr>
              <a:t/>
            </a:r>
            <a:br>
              <a:rPr lang="en-GB" sz="2000" b="1" dirty="0">
                <a:solidFill>
                  <a:srgbClr val="660066"/>
                </a:solidFill>
              </a:rPr>
            </a:br>
            <a:r>
              <a:rPr lang="bg-BG" sz="2000" b="1" dirty="0" smtClean="0">
                <a:solidFill>
                  <a:srgbClr val="660066"/>
                </a:solidFill>
              </a:rPr>
              <a:t>Копенхаген</a:t>
            </a:r>
            <a:r>
              <a:rPr lang="en-GB" sz="2000" b="1" dirty="0" smtClean="0">
                <a:solidFill>
                  <a:srgbClr val="660066"/>
                </a:solidFill>
              </a:rPr>
              <a:t>,  </a:t>
            </a:r>
            <a:r>
              <a:rPr lang="bg-BG" sz="2000" b="1" dirty="0" smtClean="0">
                <a:solidFill>
                  <a:srgbClr val="660066"/>
                </a:solidFill>
              </a:rPr>
              <a:t>март </a:t>
            </a:r>
            <a:r>
              <a:rPr lang="en-GB" sz="2000" b="1" dirty="0" smtClean="0">
                <a:solidFill>
                  <a:srgbClr val="660066"/>
                </a:solidFill>
              </a:rPr>
              <a:t>5/6  </a:t>
            </a:r>
            <a:r>
              <a:rPr lang="en-GB" sz="2000" b="1" baseline="30000" dirty="0" smtClean="0">
                <a:solidFill>
                  <a:srgbClr val="660066"/>
                </a:solidFill>
              </a:rPr>
              <a:t> </a:t>
            </a:r>
            <a:r>
              <a:rPr lang="en-GB" sz="2000" b="1" dirty="0">
                <a:solidFill>
                  <a:srgbClr val="660066"/>
                </a:solidFill>
              </a:rPr>
              <a:t>2012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2819400"/>
            <a:ext cx="8560622" cy="4114800"/>
          </a:xfrm>
        </p:spPr>
        <p:txBody>
          <a:bodyPr/>
          <a:lstStyle/>
          <a:p>
            <a:endParaRPr lang="en-GB" sz="2900" b="1" dirty="0">
              <a:solidFill>
                <a:srgbClr val="660066"/>
              </a:solidFill>
            </a:endParaRPr>
          </a:p>
          <a:p>
            <a:endParaRPr lang="en-GB" sz="2900" b="1" dirty="0">
              <a:solidFill>
                <a:srgbClr val="660066"/>
              </a:solidFill>
            </a:endParaRPr>
          </a:p>
          <a:p>
            <a:r>
              <a:rPr lang="bg-BG" sz="3300" b="1" dirty="0" smtClean="0">
                <a:solidFill>
                  <a:srgbClr val="660066"/>
                </a:solidFill>
              </a:rPr>
              <a:t>УЧАСТИЕ В ПОЛИТИЧЕСКИЯ ЖИВОТ</a:t>
            </a:r>
            <a:endParaRPr lang="en-GB" sz="3300" b="1" dirty="0">
              <a:solidFill>
                <a:srgbClr val="660066"/>
              </a:solidFill>
            </a:endParaRPr>
          </a:p>
          <a:p>
            <a:endParaRPr lang="en-GB" sz="2900" b="1" dirty="0">
              <a:solidFill>
                <a:srgbClr val="660066"/>
              </a:solidFill>
            </a:endParaRPr>
          </a:p>
          <a:p>
            <a:endParaRPr lang="en-GB" sz="2400" dirty="0"/>
          </a:p>
          <a:p>
            <a:r>
              <a:rPr lang="en-GB" sz="1800" dirty="0"/>
              <a:t>Stephen Thrower</a:t>
            </a:r>
          </a:p>
          <a:p>
            <a:r>
              <a:rPr lang="bg-BG" sz="1800" dirty="0" smtClean="0"/>
              <a:t>Служба по въпросите  на инвалидността</a:t>
            </a:r>
            <a:endParaRPr lang="en-GB" sz="1800" dirty="0"/>
          </a:p>
          <a:p>
            <a:r>
              <a:rPr lang="bg-BG" sz="1800" dirty="0" smtClean="0"/>
              <a:t>Обединеното Кралство</a:t>
            </a:r>
            <a:endParaRPr lang="en-GB" sz="1800" dirty="0"/>
          </a:p>
          <a:p>
            <a:endParaRPr lang="en-GB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Достъпност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Потребностите и разходите варират от човек до човек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На пример</a:t>
            </a:r>
            <a:r>
              <a:rPr lang="en-GB" sz="2000" dirty="0" smtClean="0">
                <a:solidFill>
                  <a:schemeClr val="tx1"/>
                </a:solidFill>
              </a:rPr>
              <a:t>: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bg-BG" sz="2000" dirty="0" smtClean="0">
                <a:solidFill>
                  <a:schemeClr val="tx1"/>
                </a:solidFill>
              </a:rPr>
              <a:t>Разходи за допълнителни транспортни приспособления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bg-BG" sz="2000" dirty="0" smtClean="0">
                <a:solidFill>
                  <a:schemeClr val="tx1"/>
                </a:solidFill>
              </a:rPr>
              <a:t>Материалите за подбора и за рекламните кампании е вероятно да бъдат в различни формати. 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50050" y="1308082"/>
            <a:ext cx="7720012" cy="685800"/>
          </a:xfrm>
        </p:spPr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Консултиране по три области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8612" y="2165338"/>
            <a:ext cx="7720012" cy="4114800"/>
          </a:xfrm>
        </p:spPr>
        <p:txBody>
          <a:bodyPr/>
          <a:lstStyle/>
          <a:p>
            <a:r>
              <a:rPr lang="bg-BG" sz="2000" dirty="0" smtClean="0">
                <a:solidFill>
                  <a:schemeClr val="tx1"/>
                </a:solidFill>
              </a:rPr>
              <a:t>Ангажираността обоснови три ключови области, където</a:t>
            </a:r>
          </a:p>
          <a:p>
            <a:r>
              <a:rPr lang="bg-BG" sz="2000" dirty="0" smtClean="0">
                <a:solidFill>
                  <a:schemeClr val="tx1"/>
                </a:solidFill>
              </a:rPr>
              <a:t>допълнително подпомагане може да окаже най-голяма</a:t>
            </a:r>
          </a:p>
          <a:p>
            <a:r>
              <a:rPr lang="bg-BG" sz="2000" dirty="0" smtClean="0">
                <a:solidFill>
                  <a:schemeClr val="tx1"/>
                </a:solidFill>
              </a:rPr>
              <a:t>промяна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bg-BG" sz="2000" dirty="0" smtClean="0">
                <a:solidFill>
                  <a:schemeClr val="tx1"/>
                </a:solidFill>
              </a:rPr>
              <a:t>Промяна на нагласите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bg-BG" sz="2000" dirty="0" smtClean="0">
                <a:solidFill>
                  <a:schemeClr val="tx1"/>
                </a:solidFill>
              </a:rPr>
              <a:t>Осигуряване на обучения, развитие и подкрепа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bg-BG" sz="2000" dirty="0" smtClean="0">
                <a:solidFill>
                  <a:schemeClr val="tx1"/>
                </a:solidFill>
              </a:rPr>
              <a:t>Подобряване на достъпа, включително и финансова подкрепа.</a:t>
            </a:r>
          </a:p>
          <a:p>
            <a:endParaRPr lang="en-GB" sz="2000" dirty="0">
              <a:solidFill>
                <a:schemeClr val="tx1"/>
              </a:solidFill>
            </a:endParaRPr>
          </a:p>
          <a:p>
            <a:r>
              <a:rPr lang="bg-BG" sz="2000" dirty="0" smtClean="0">
                <a:solidFill>
                  <a:schemeClr val="tx1"/>
                </a:solidFill>
              </a:rPr>
              <a:t>Предложения за всяка област бяха включени в</a:t>
            </a:r>
          </a:p>
          <a:p>
            <a:r>
              <a:rPr lang="bg-BG" sz="2000" dirty="0" smtClean="0">
                <a:solidFill>
                  <a:schemeClr val="tx1"/>
                </a:solidFill>
              </a:rPr>
              <a:t>консултативния документ, публикуван през февруари 2011г. 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Консултиране относно шест предложения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b="1" dirty="0" smtClean="0">
                <a:solidFill>
                  <a:schemeClr val="tx1"/>
                </a:solidFill>
              </a:rPr>
              <a:t>Промяна на нагласи</a:t>
            </a:r>
            <a:r>
              <a:rPr lang="en-GB" b="1" dirty="0">
                <a:solidFill>
                  <a:schemeClr val="tx1"/>
                </a:solidFill>
              </a:rPr>
              <a:t/>
            </a:r>
            <a:br>
              <a:rPr lang="en-GB" b="1" dirty="0">
                <a:solidFill>
                  <a:schemeClr val="tx1"/>
                </a:solidFill>
              </a:rPr>
            </a:br>
            <a:endParaRPr lang="en-GB" b="1" dirty="0">
              <a:solidFill>
                <a:schemeClr val="tx1"/>
              </a:solidFill>
            </a:endParaRPr>
          </a:p>
          <a:p>
            <a:pPr>
              <a:buFontTx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Правителството да работи </a:t>
            </a:r>
            <a:r>
              <a:rPr lang="bg-BG" dirty="0" smtClean="0">
                <a:solidFill>
                  <a:schemeClr val="tx1"/>
                </a:solidFill>
              </a:rPr>
              <a:t>с </a:t>
            </a:r>
            <a:r>
              <a:rPr lang="bg-BG" dirty="0" smtClean="0">
                <a:solidFill>
                  <a:schemeClr val="tx1"/>
                </a:solidFill>
              </a:rPr>
              <a:t>политически партии, организации на ХУ и пр. за да се изгради фокус върхо повишаване на осведомеността. </a:t>
            </a:r>
            <a:r>
              <a:rPr lang="en-GB" dirty="0">
                <a:solidFill>
                  <a:schemeClr val="tx1"/>
                </a:solidFill>
              </a:rPr>
              <a:t/>
            </a:r>
            <a:br>
              <a:rPr lang="en-GB" dirty="0">
                <a:solidFill>
                  <a:schemeClr val="tx1"/>
                </a:solidFill>
              </a:rPr>
            </a:br>
            <a:endParaRPr lang="en-GB" dirty="0">
              <a:solidFill>
                <a:schemeClr val="tx1"/>
              </a:solidFill>
            </a:endParaRPr>
          </a:p>
          <a:p>
            <a:pPr>
              <a:buFontTx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Правителството да работи с политически партии и други за да се открият междупартийни “посланици”</a:t>
            </a:r>
            <a:r>
              <a:rPr lang="en-GB" dirty="0" smtClean="0">
                <a:solidFill>
                  <a:schemeClr val="tx1"/>
                </a:solidFill>
              </a:rPr>
              <a:t>.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Консултиране относно шест предложения</a:t>
            </a:r>
            <a:endParaRPr lang="en-GB" dirty="0"/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2000" b="1" dirty="0" smtClean="0">
                <a:solidFill>
                  <a:schemeClr val="tx1"/>
                </a:solidFill>
              </a:rPr>
              <a:t>Осигуряване на обучения, развитие и подкрепа</a:t>
            </a:r>
          </a:p>
          <a:p>
            <a:endParaRPr lang="en-GB" sz="2000" b="1" dirty="0" smtClean="0">
              <a:solidFill>
                <a:schemeClr val="tx1"/>
              </a:solidFill>
            </a:endParaRPr>
          </a:p>
          <a:p>
            <a:r>
              <a:rPr lang="en-GB" sz="2000" dirty="0" smtClean="0">
                <a:solidFill>
                  <a:schemeClr val="tx1"/>
                </a:solidFill>
              </a:rPr>
              <a:t>3</a:t>
            </a:r>
            <a:r>
              <a:rPr lang="en-GB" sz="2000" dirty="0">
                <a:solidFill>
                  <a:schemeClr val="tx1"/>
                </a:solidFill>
              </a:rPr>
              <a:t>.	</a:t>
            </a:r>
            <a:r>
              <a:rPr lang="bg-BG" sz="2000" dirty="0" smtClean="0">
                <a:solidFill>
                  <a:schemeClr val="tx1"/>
                </a:solidFill>
              </a:rPr>
              <a:t>Осигуряването на обучения и възможности за развитие целяши да подпомогнат ХУ по пътя на политическото участие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bg-BG" sz="2000" dirty="0" smtClean="0">
                <a:solidFill>
                  <a:schemeClr val="tx1"/>
                </a:solidFill>
              </a:rPr>
              <a:t>Това трябва да бъде изпълнено от Правителството, в партньорство с политически партии и организации на ХУ, които ще определят потенциални кандидати- ХУ. На потенциалните кандидати ще им бъде предоставено обучение по ключови компетенции</a:t>
            </a:r>
            <a:r>
              <a:rPr lang="en-GB" sz="2000" dirty="0" smtClean="0">
                <a:solidFill>
                  <a:schemeClr val="tx1"/>
                </a:solidFill>
              </a:rPr>
              <a:t>. 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Консултиране относно шест предложения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000" b="1" dirty="0" smtClean="0">
                <a:solidFill>
                  <a:schemeClr val="tx1"/>
                </a:solidFill>
              </a:rPr>
              <a:t>Подобряване на достъпа до изборното ведомство чрез: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2000" dirty="0">
                <a:solidFill>
                  <a:schemeClr val="tx1"/>
                </a:solidFill>
              </a:rPr>
              <a:t>4.	</a:t>
            </a:r>
            <a:r>
              <a:rPr lang="bg-BG" sz="2000" dirty="0" smtClean="0">
                <a:solidFill>
                  <a:schemeClr val="tx1"/>
                </a:solidFill>
              </a:rPr>
              <a:t>Правителството </a:t>
            </a:r>
            <a:r>
              <a:rPr lang="bg-BG" sz="2000" dirty="0" smtClean="0">
                <a:solidFill>
                  <a:schemeClr val="tx1"/>
                </a:solidFill>
              </a:rPr>
              <a:t>да създаде достъп до Фонда за </a:t>
            </a:r>
            <a:r>
              <a:rPr lang="bg-BG" sz="2000" dirty="0" smtClean="0">
                <a:solidFill>
                  <a:schemeClr val="tx1"/>
                </a:solidFill>
              </a:rPr>
              <a:t>избор на </a:t>
            </a:r>
            <a:r>
              <a:rPr lang="bg-BG" sz="2000" dirty="0" smtClean="0">
                <a:solidFill>
                  <a:schemeClr val="tx1"/>
                </a:solidFill>
              </a:rPr>
              <a:t>ведомство- управляван от независима структура- за подпомагане на разходи, свързани с уврежданията на кандидатите.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2000" dirty="0">
                <a:solidFill>
                  <a:schemeClr val="tx1"/>
                </a:solidFill>
              </a:rPr>
              <a:t>5.	</a:t>
            </a:r>
            <a:r>
              <a:rPr lang="bg-BG" sz="2000" dirty="0" smtClean="0">
                <a:solidFill>
                  <a:schemeClr val="tx1"/>
                </a:solidFill>
              </a:rPr>
              <a:t>Правителството да работи в политически партии  за анализа на съществуващите политики за достъпност на инвалиди, както и да развие и насърчи добри практики.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2000" dirty="0">
                <a:solidFill>
                  <a:schemeClr val="tx1"/>
                </a:solidFill>
              </a:rPr>
              <a:t>6.	</a:t>
            </a:r>
            <a:r>
              <a:rPr lang="bg-BG" sz="2000" dirty="0" smtClean="0">
                <a:solidFill>
                  <a:schemeClr val="tx1"/>
                </a:solidFill>
              </a:rPr>
              <a:t>Правителството да промотира и обясни правните задължения, отнасящи се до политическите партии, напр. Акт за равенство 2010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1287463"/>
            <a:ext cx="7720012" cy="649287"/>
          </a:xfrm>
        </p:spPr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Резултати от консултирането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2152650"/>
            <a:ext cx="7720012" cy="47815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С оглед на реакциите и изразената подкрепа действия ще бъдат предприети по 5 от предложенията.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bg-BG" sz="2000" b="1" dirty="0" smtClean="0">
                <a:solidFill>
                  <a:schemeClr val="tx1"/>
                </a:solidFill>
              </a:rPr>
              <a:t>Предимство ще бъде дадено на</a:t>
            </a:r>
            <a:r>
              <a:rPr lang="en-GB" sz="2000" dirty="0" smtClean="0">
                <a:solidFill>
                  <a:schemeClr val="tx1"/>
                </a:solidFill>
              </a:rPr>
              <a:t>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- </a:t>
            </a:r>
            <a:r>
              <a:rPr lang="bg-BG" sz="2000" dirty="0" smtClean="0">
                <a:solidFill>
                  <a:schemeClr val="tx1"/>
                </a:solidFill>
              </a:rPr>
              <a:t>Осигуряване на обучения, развитие и подпомагане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GB" sz="2000" dirty="0">
                <a:solidFill>
                  <a:schemeClr val="tx1"/>
                </a:solidFill>
              </a:rPr>
              <a:t>	- </a:t>
            </a:r>
            <a:r>
              <a:rPr lang="bg-BG" sz="2000" dirty="0" smtClean="0">
                <a:solidFill>
                  <a:schemeClr val="tx1"/>
                </a:solidFill>
              </a:rPr>
              <a:t>Достъп до Фонд за </a:t>
            </a:r>
            <a:r>
              <a:rPr lang="bg-BG" sz="2000" dirty="0" smtClean="0">
                <a:solidFill>
                  <a:schemeClr val="tx1"/>
                </a:solidFill>
              </a:rPr>
              <a:t>избор на </a:t>
            </a:r>
            <a:r>
              <a:rPr lang="bg-BG" sz="2000" dirty="0" smtClean="0">
                <a:solidFill>
                  <a:schemeClr val="tx1"/>
                </a:solidFill>
              </a:rPr>
              <a:t>ведомство.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bg-BG" sz="2000" b="1" dirty="0" smtClean="0">
                <a:solidFill>
                  <a:schemeClr val="tx1"/>
                </a:solidFill>
              </a:rPr>
              <a:t>Предприети стъпки ще има и в сферата на</a:t>
            </a:r>
            <a:r>
              <a:rPr lang="en-GB" sz="2000" b="1" dirty="0" smtClean="0">
                <a:solidFill>
                  <a:schemeClr val="tx1"/>
                </a:solidFill>
              </a:rPr>
              <a:t>: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- </a:t>
            </a:r>
            <a:r>
              <a:rPr lang="bg-BG" sz="2000" dirty="0" smtClean="0">
                <a:solidFill>
                  <a:schemeClr val="tx1"/>
                </a:solidFill>
              </a:rPr>
              <a:t>Повишаване на осведомеността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- </a:t>
            </a:r>
            <a:r>
              <a:rPr lang="bg-BG" sz="2000" dirty="0" smtClean="0">
                <a:solidFill>
                  <a:schemeClr val="tx1"/>
                </a:solidFill>
              </a:rPr>
              <a:t>Анализ на съществуващите политики за достъпност на  инвалиди, както и </a:t>
            </a:r>
            <a:r>
              <a:rPr lang="bg-BG" sz="2000" dirty="0" smtClean="0">
                <a:solidFill>
                  <a:schemeClr val="tx1"/>
                </a:solidFill>
              </a:rPr>
              <a:t>да се развият </a:t>
            </a:r>
            <a:r>
              <a:rPr lang="bg-BG" sz="2000" dirty="0" smtClean="0">
                <a:solidFill>
                  <a:schemeClr val="tx1"/>
                </a:solidFill>
              </a:rPr>
              <a:t>и </a:t>
            </a:r>
            <a:r>
              <a:rPr lang="bg-BG" sz="2000" dirty="0" smtClean="0">
                <a:solidFill>
                  <a:schemeClr val="tx1"/>
                </a:solidFill>
              </a:rPr>
              <a:t>насърчат </a:t>
            </a:r>
            <a:r>
              <a:rPr lang="bg-BG" sz="2000" dirty="0" smtClean="0">
                <a:solidFill>
                  <a:schemeClr val="tx1"/>
                </a:solidFill>
              </a:rPr>
              <a:t>добри практики.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- </a:t>
            </a:r>
            <a:r>
              <a:rPr lang="bg-BG" sz="2000" dirty="0" smtClean="0">
                <a:solidFill>
                  <a:schemeClr val="tx1"/>
                </a:solidFill>
              </a:rPr>
              <a:t>Промотиране на по-добро разбиране на правните задължения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Работа с политически партии и други с цел откриване на междупартийни “посланици”  няма да бъде осъществено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Следващи стъпки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8612" y="2593966"/>
            <a:ext cx="7720012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Решението </a:t>
            </a:r>
            <a:r>
              <a:rPr lang="bg-BG" sz="2000" dirty="0" smtClean="0">
                <a:solidFill>
                  <a:schemeClr val="tx1"/>
                </a:solidFill>
              </a:rPr>
              <a:t>за работа по петте предложения бе </a:t>
            </a:r>
            <a:r>
              <a:rPr lang="bg-BG" sz="2000" dirty="0" smtClean="0">
                <a:solidFill>
                  <a:schemeClr val="tx1"/>
                </a:solidFill>
              </a:rPr>
              <a:t>обявено през </a:t>
            </a:r>
            <a:r>
              <a:rPr lang="bg-BG" sz="2000" dirty="0" smtClean="0">
                <a:solidFill>
                  <a:schemeClr val="tx1"/>
                </a:solidFill>
              </a:rPr>
              <a:t>есента на миналата година.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В процес на разработка е изпълнението на предложението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endParaRPr lang="bg-BG" sz="20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2000" dirty="0" smtClean="0">
                <a:solidFill>
                  <a:schemeClr val="tx1"/>
                </a:solidFill>
              </a:rPr>
              <a:t>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bg-BG" sz="2000" b="1" dirty="0" smtClean="0">
                <a:solidFill>
                  <a:schemeClr val="tx1"/>
                </a:solidFill>
              </a:rPr>
              <a:t>На пример</a:t>
            </a:r>
            <a:r>
              <a:rPr lang="en-GB" sz="2000" b="1" dirty="0" smtClean="0">
                <a:solidFill>
                  <a:schemeClr val="tx1"/>
                </a:solidFill>
              </a:rPr>
              <a:t>: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- </a:t>
            </a:r>
            <a:r>
              <a:rPr lang="bg-BG" sz="2000" dirty="0" smtClean="0">
                <a:solidFill>
                  <a:schemeClr val="tx1"/>
                </a:solidFill>
              </a:rPr>
              <a:t>изготвяне на насоки към съществуващите правни задължения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- </a:t>
            </a:r>
            <a:r>
              <a:rPr lang="bg-BG" sz="2000" dirty="0" smtClean="0">
                <a:solidFill>
                  <a:schemeClr val="tx1"/>
                </a:solidFill>
              </a:rPr>
              <a:t>тръжни процедури за организация, която да стартира достъпа до Фонд за </a:t>
            </a:r>
            <a:r>
              <a:rPr lang="bg-BG" sz="2000" dirty="0" smtClean="0">
                <a:solidFill>
                  <a:schemeClr val="tx1"/>
                </a:solidFill>
              </a:rPr>
              <a:t>изборно </a:t>
            </a:r>
            <a:r>
              <a:rPr lang="bg-BG" sz="2000" dirty="0" smtClean="0">
                <a:solidFill>
                  <a:schemeClr val="tx1"/>
                </a:solidFill>
              </a:rPr>
              <a:t>ведомство.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Организациите на ХУ </a:t>
            </a:r>
            <a:r>
              <a:rPr lang="bg-BG" sz="2000" smtClean="0">
                <a:solidFill>
                  <a:schemeClr val="tx1"/>
                </a:solidFill>
              </a:rPr>
              <a:t>са </a:t>
            </a:r>
            <a:r>
              <a:rPr lang="bg-BG" sz="2000" smtClean="0">
                <a:solidFill>
                  <a:schemeClr val="tx1"/>
                </a:solidFill>
              </a:rPr>
              <a:t>включени </a:t>
            </a:r>
            <a:r>
              <a:rPr lang="bg-BG" sz="2000" dirty="0" smtClean="0">
                <a:solidFill>
                  <a:schemeClr val="tx1"/>
                </a:solidFill>
              </a:rPr>
              <a:t>в работата, заедно с политически </a:t>
            </a:r>
            <a:r>
              <a:rPr lang="bg-BG" sz="2000" smtClean="0">
                <a:solidFill>
                  <a:schemeClr val="tx1"/>
                </a:solidFill>
              </a:rPr>
              <a:t>партии </a:t>
            </a:r>
            <a:r>
              <a:rPr lang="bg-BG" sz="2000" smtClean="0">
                <a:solidFill>
                  <a:schemeClr val="tx1"/>
                </a:solidFill>
              </a:rPr>
              <a:t>на</a:t>
            </a:r>
            <a:r>
              <a:rPr lang="bg-BG" sz="200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правителство.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Допълнителни известия са очаквани през пролетта.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1360488"/>
            <a:ext cx="7720012" cy="647700"/>
          </a:xfrm>
        </p:spPr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Стратегията за достъпност до </a:t>
            </a:r>
            <a:r>
              <a:rPr lang="bg-BG" b="1" dirty="0" smtClean="0">
                <a:solidFill>
                  <a:srgbClr val="660066"/>
                </a:solidFill>
              </a:rPr>
              <a:t>изборно ведомство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2224088"/>
            <a:ext cx="7720012" cy="471011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Програмата на правителствената коалиция </a:t>
            </a:r>
            <a:r>
              <a:rPr lang="bg-BG" sz="2000" dirty="0" smtClean="0">
                <a:solidFill>
                  <a:schemeClr val="tx1"/>
                </a:solidFill>
              </a:rPr>
              <a:t>включва </a:t>
            </a:r>
            <a:r>
              <a:rPr lang="bg-BG" sz="2000" dirty="0" smtClean="0">
                <a:solidFill>
                  <a:schemeClr val="tx1"/>
                </a:solidFill>
              </a:rPr>
              <a:t>ранна ангажираност за “въвеждането на допълнително подпомагане” за хората с увреждания, “които искат да  станат депутати, съветници или </a:t>
            </a:r>
            <a:r>
              <a:rPr lang="bg-BG" sz="2000" dirty="0" smtClean="0">
                <a:solidFill>
                  <a:schemeClr val="tx1"/>
                </a:solidFill>
              </a:rPr>
              <a:t>да заемат други </a:t>
            </a:r>
            <a:r>
              <a:rPr lang="bg-BG" sz="2000" dirty="0" smtClean="0">
                <a:solidFill>
                  <a:schemeClr val="tx1"/>
                </a:solidFill>
              </a:rPr>
              <a:t>изборни длъжности”.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Това бе инкорпорирано във всеобхватната Стратегия за равенство на новото Правителство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Стратегията за достъпност до изборно </a:t>
            </a:r>
            <a:r>
              <a:rPr lang="bg-BG" sz="2000" dirty="0" smtClean="0">
                <a:solidFill>
                  <a:schemeClr val="tx1"/>
                </a:solidFill>
              </a:rPr>
              <a:t>ведомство е понастоящем в процес на разработване. 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В следствие на обстойни консултации с хората с увреждания и други от 2010г</a:t>
            </a:r>
            <a:r>
              <a:rPr lang="bg-BG" sz="2000" dirty="0" smtClean="0">
                <a:solidFill>
                  <a:schemeClr val="tx1"/>
                </a:solidFill>
              </a:rPr>
              <a:t>. насам </a:t>
            </a:r>
            <a:r>
              <a:rPr lang="bg-BG" sz="2000" dirty="0" smtClean="0">
                <a:solidFill>
                  <a:schemeClr val="tx1"/>
                </a:solidFill>
              </a:rPr>
              <a:t>се разработват </a:t>
            </a:r>
            <a:r>
              <a:rPr lang="bg-BG" sz="2000" dirty="0" smtClean="0">
                <a:solidFill>
                  <a:schemeClr val="tx1"/>
                </a:solidFill>
              </a:rPr>
              <a:t>нейните детайли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Презентацияцията ще опише въпросите, които Стратегията цели да разреши, както и </a:t>
            </a:r>
            <a:r>
              <a:rPr lang="bg-BG" sz="2000" dirty="0" smtClean="0">
                <a:solidFill>
                  <a:schemeClr val="tx1"/>
                </a:solidFill>
              </a:rPr>
              <a:t>насоките на </a:t>
            </a:r>
            <a:r>
              <a:rPr lang="bg-BG" sz="2000" dirty="0" smtClean="0">
                <a:solidFill>
                  <a:schemeClr val="tx1"/>
                </a:solidFill>
              </a:rPr>
              <a:t>действие които се разработват.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792926" y="1165206"/>
            <a:ext cx="7929618" cy="504825"/>
          </a:xfrm>
        </p:spPr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Конвенция на ООН за правата на хората с увреждания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936750"/>
            <a:ext cx="8078787" cy="4781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g-BG" sz="2000" b="1" dirty="0" smtClean="0">
                <a:solidFill>
                  <a:schemeClr val="tx1"/>
                </a:solidFill>
              </a:rPr>
              <a:t>Участието в политическия живот е </a:t>
            </a:r>
            <a:r>
              <a:rPr lang="bg-BG" sz="2000" b="1" dirty="0" smtClean="0">
                <a:solidFill>
                  <a:schemeClr val="tx1"/>
                </a:solidFill>
              </a:rPr>
              <a:t>право</a:t>
            </a:r>
          </a:p>
          <a:p>
            <a:pPr>
              <a:lnSpc>
                <a:spcPct val="80000"/>
              </a:lnSpc>
            </a:pPr>
            <a:endParaRPr lang="en-GB" sz="2000" dirty="0" smtClean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bg-BG" sz="2000" b="1" dirty="0" smtClean="0">
                <a:solidFill>
                  <a:schemeClr val="tx1"/>
                </a:solidFill>
              </a:rPr>
              <a:t>Член </a:t>
            </a:r>
            <a:r>
              <a:rPr lang="en-GB" sz="2000" b="1" dirty="0" smtClean="0">
                <a:solidFill>
                  <a:schemeClr val="tx1"/>
                </a:solidFill>
              </a:rPr>
              <a:t>4 (3)</a:t>
            </a:r>
            <a:br>
              <a:rPr lang="en-GB" sz="2000" b="1" dirty="0" smtClean="0">
                <a:solidFill>
                  <a:schemeClr val="tx1"/>
                </a:solidFill>
              </a:rPr>
            </a:br>
            <a:endParaRPr lang="en-GB" sz="2000" b="1" dirty="0" smtClean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  <a:buFont typeface="Times" pitchFamily="18" charset="0"/>
              <a:buNone/>
            </a:pPr>
            <a:r>
              <a:rPr lang="en-GB" sz="2000" dirty="0">
                <a:solidFill>
                  <a:schemeClr val="tx1"/>
                </a:solidFill>
              </a:rPr>
              <a:t>	</a:t>
            </a:r>
            <a:r>
              <a:rPr lang="bg-BG" sz="2000" dirty="0" smtClean="0">
                <a:solidFill>
                  <a:schemeClr val="tx1"/>
                </a:solidFill>
              </a:rPr>
              <a:t>Правителствата консултират и активно </a:t>
            </a:r>
            <a:r>
              <a:rPr lang="bg-BG" sz="2000" dirty="0" smtClean="0">
                <a:solidFill>
                  <a:schemeClr val="tx1"/>
                </a:solidFill>
              </a:rPr>
              <a:t>включват </a:t>
            </a:r>
            <a:r>
              <a:rPr lang="bg-BG" sz="2000" dirty="0" smtClean="0">
                <a:solidFill>
                  <a:schemeClr val="tx1"/>
                </a:solidFill>
              </a:rPr>
              <a:t>хората с увреждания в разработката и изпълнението на </a:t>
            </a:r>
            <a:r>
              <a:rPr lang="bg-BG" sz="2000" dirty="0" smtClean="0">
                <a:solidFill>
                  <a:schemeClr val="tx1"/>
                </a:solidFill>
              </a:rPr>
              <a:t>Конвенцията, както </a:t>
            </a:r>
            <a:r>
              <a:rPr lang="bg-BG" sz="2000" dirty="0" smtClean="0">
                <a:solidFill>
                  <a:schemeClr val="tx1"/>
                </a:solidFill>
              </a:rPr>
              <a:t>и на други процеси по взимане на решения, отнасящи се до хората с увреждания.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bg-BG" sz="2000" b="1" dirty="0" smtClean="0">
                <a:solidFill>
                  <a:schemeClr val="tx1"/>
                </a:solidFill>
              </a:rPr>
              <a:t>Член </a:t>
            </a:r>
            <a:r>
              <a:rPr lang="en-GB" sz="2000" b="1" dirty="0" smtClean="0">
                <a:solidFill>
                  <a:schemeClr val="tx1"/>
                </a:solidFill>
              </a:rPr>
              <a:t>29</a:t>
            </a:r>
            <a:r>
              <a:rPr lang="en-GB" sz="2000" b="1" dirty="0">
                <a:solidFill>
                  <a:schemeClr val="tx1"/>
                </a:solidFill>
              </a:rPr>
              <a:t/>
            </a:r>
            <a:br>
              <a:rPr lang="en-GB" sz="2000" b="1" dirty="0">
                <a:solidFill>
                  <a:schemeClr val="tx1"/>
                </a:solidFill>
              </a:rPr>
            </a:br>
            <a:endParaRPr lang="en-GB" sz="2000" b="1" dirty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  <a:buFont typeface="Times" pitchFamily="18" charset="0"/>
              <a:buNone/>
            </a:pPr>
            <a:r>
              <a:rPr lang="en-GB" sz="2000" dirty="0">
                <a:solidFill>
                  <a:schemeClr val="tx1"/>
                </a:solidFill>
              </a:rPr>
              <a:t>	</a:t>
            </a:r>
            <a:r>
              <a:rPr lang="bg-BG" sz="2000" dirty="0" smtClean="0">
                <a:solidFill>
                  <a:schemeClr val="tx1"/>
                </a:solidFill>
              </a:rPr>
              <a:t>Правителствата трябва да гарантират политическите права на хората с увреждания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bg-BG" sz="2000" dirty="0" smtClean="0">
                <a:solidFill>
                  <a:schemeClr val="tx1"/>
                </a:solidFill>
              </a:rPr>
              <a:t>      Давайки възможност на хората с увреждания да имат същия шанс да бъдат избрани на политически позиции, свързани с взимане на решения е </a:t>
            </a:r>
            <a:r>
              <a:rPr lang="bg-BG" sz="2000" dirty="0" smtClean="0">
                <a:solidFill>
                  <a:schemeClr val="tx1"/>
                </a:solidFill>
              </a:rPr>
              <a:t>изключително </a:t>
            </a:r>
            <a:r>
              <a:rPr lang="bg-BG" sz="2000" dirty="0" smtClean="0">
                <a:solidFill>
                  <a:schemeClr val="tx1"/>
                </a:solidFill>
              </a:rPr>
              <a:t>значимо за </a:t>
            </a:r>
            <a:r>
              <a:rPr lang="bg-BG" sz="2000" dirty="0" smtClean="0">
                <a:solidFill>
                  <a:schemeClr val="tx1"/>
                </a:solidFill>
              </a:rPr>
              <a:t>идеята “</a:t>
            </a:r>
            <a:r>
              <a:rPr lang="bg-BG" sz="2000" dirty="0" smtClean="0">
                <a:solidFill>
                  <a:schemeClr val="tx1"/>
                </a:solidFill>
              </a:rPr>
              <a:t>нишо за нас без нас”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endParaRPr lang="en-GB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1431925"/>
            <a:ext cx="7720012" cy="647700"/>
          </a:xfrm>
        </p:spPr>
        <p:txBody>
          <a:bodyPr/>
          <a:lstStyle/>
          <a:p>
            <a:r>
              <a:rPr lang="bg-BG" sz="2400" b="1" dirty="0" smtClean="0">
                <a:solidFill>
                  <a:srgbClr val="660066"/>
                </a:solidFill>
              </a:rPr>
              <a:t>Но хората с увреждания не са </a:t>
            </a:r>
            <a:r>
              <a:rPr lang="bg-BG" sz="2400" b="1" dirty="0" smtClean="0">
                <a:solidFill>
                  <a:srgbClr val="660066"/>
                </a:solidFill>
              </a:rPr>
              <a:t>достатъчно </a:t>
            </a:r>
            <a:r>
              <a:rPr lang="bg-BG" sz="2400" b="1" dirty="0" smtClean="0">
                <a:solidFill>
                  <a:srgbClr val="660066"/>
                </a:solidFill>
              </a:rPr>
              <a:t>представяни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FontTx/>
              <a:buChar char="•"/>
            </a:pPr>
            <a:endParaRPr lang="en-GB" sz="1300">
              <a:solidFill>
                <a:schemeClr val="tx1"/>
              </a:solidFill>
            </a:endParaRPr>
          </a:p>
          <a:p>
            <a:pPr marL="0" indent="0"/>
            <a:endParaRPr lang="en-GB" sz="700">
              <a:solidFill>
                <a:schemeClr val="tx1"/>
              </a:solidFill>
            </a:endParaRPr>
          </a:p>
          <a:p>
            <a:pPr marL="0" indent="0">
              <a:buFontTx/>
              <a:buChar char="•"/>
            </a:pPr>
            <a:endParaRPr lang="en-GB" sz="1500">
              <a:solidFill>
                <a:schemeClr val="tx1"/>
              </a:solidFill>
            </a:endParaRPr>
          </a:p>
          <a:p>
            <a:pPr marL="0" indent="0">
              <a:buFontTx/>
              <a:buChar char="•"/>
            </a:pPr>
            <a:endParaRPr lang="en-GB" sz="1700">
              <a:solidFill>
                <a:schemeClr val="tx1"/>
              </a:solidFill>
            </a:endParaRPr>
          </a:p>
        </p:txBody>
      </p:sp>
      <p:pic>
        <p:nvPicPr>
          <p:cNvPr id="202756" name="Picture 4" descr="266-Houses-of-Parliamen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51438" y="2944813"/>
            <a:ext cx="3960812" cy="3201987"/>
          </a:xfrm>
          <a:noFill/>
          <a:ln/>
        </p:spPr>
      </p:pic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614363" y="2224088"/>
            <a:ext cx="4248150" cy="4770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bg-BG" sz="2000" dirty="0" smtClean="0"/>
              <a:t>В повечето страни от ЕС хората с увреждания са недостатъчно представяни в политическия живорт.</a:t>
            </a:r>
            <a:r>
              <a:rPr lang="en-GB" sz="2000" dirty="0"/>
              <a:t/>
            </a:r>
            <a:br>
              <a:rPr lang="en-GB" sz="2000" dirty="0"/>
            </a:br>
            <a:endParaRPr lang="en-GB" sz="2000" dirty="0"/>
          </a:p>
          <a:p>
            <a:pPr algn="l"/>
            <a:r>
              <a:rPr lang="bg-BG" sz="2000" dirty="0" smtClean="0"/>
              <a:t>На пример, повече от 10 милиона хора с увреждания в Обединеното Кралство. За да има достатъчно представяне в Парламента трябва да има 65 депутати с увреждания. </a:t>
            </a:r>
            <a:r>
              <a:rPr lang="en-GB" sz="2000" dirty="0" smtClean="0"/>
              <a:t>(MPs</a:t>
            </a:r>
            <a:r>
              <a:rPr lang="en-GB" sz="2000" dirty="0"/>
              <a:t>).</a:t>
            </a:r>
            <a:br>
              <a:rPr lang="en-GB" sz="2000" dirty="0"/>
            </a:br>
            <a:endParaRPr lang="en-GB" sz="2000" dirty="0"/>
          </a:p>
          <a:p>
            <a:pPr algn="l"/>
            <a:r>
              <a:rPr lang="bg-BG" sz="2000" dirty="0" smtClean="0"/>
              <a:t>Броят на депутатите, които обявяват себе си </a:t>
            </a:r>
            <a:r>
              <a:rPr lang="bg-BG" sz="2000" dirty="0" smtClean="0"/>
              <a:t>за хора с </a:t>
            </a:r>
            <a:r>
              <a:rPr lang="bg-BG" sz="2000" dirty="0" smtClean="0"/>
              <a:t>увреждания е нисък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1287463"/>
            <a:ext cx="7720012" cy="649287"/>
          </a:xfrm>
        </p:spPr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Стратегията на Обединеното Кралство за хората с </a:t>
            </a:r>
            <a:r>
              <a:rPr lang="bg-BG" b="1" dirty="0" smtClean="0">
                <a:solidFill>
                  <a:srgbClr val="660066"/>
                </a:solidFill>
              </a:rPr>
              <a:t>увреждания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2152650"/>
            <a:ext cx="8305800" cy="4781550"/>
          </a:xfrm>
        </p:spPr>
        <p:txBody>
          <a:bodyPr/>
          <a:lstStyle/>
          <a:p>
            <a:endParaRPr lang="en-GB">
              <a:solidFill>
                <a:schemeClr val="tx1"/>
              </a:solidFill>
            </a:endParaRPr>
          </a:p>
          <a:p>
            <a:endParaRPr lang="en-GB">
              <a:solidFill>
                <a:schemeClr val="tx1"/>
              </a:solidFill>
            </a:endParaRPr>
          </a:p>
          <a:p>
            <a:endParaRPr lang="en-GB">
              <a:solidFill>
                <a:schemeClr val="tx1"/>
              </a:solidFill>
            </a:endParaRPr>
          </a:p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auto">
          <a:xfrm>
            <a:off x="758825" y="1936750"/>
            <a:ext cx="8137525" cy="563231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/>
            <a:endParaRPr lang="bg-BG" sz="2000" dirty="0" smtClean="0"/>
          </a:p>
          <a:p>
            <a:pPr marL="457200" indent="-457200" algn="l"/>
            <a:r>
              <a:rPr lang="bg-BG" sz="2000" dirty="0" smtClean="0"/>
              <a:t>Правителството </a:t>
            </a:r>
            <a:r>
              <a:rPr lang="bg-BG" sz="2000" dirty="0" smtClean="0"/>
              <a:t>на ОК по </a:t>
            </a:r>
            <a:r>
              <a:rPr lang="bg-BG" sz="2000" dirty="0" smtClean="0"/>
              <a:t>настоящем </a:t>
            </a:r>
            <a:r>
              <a:rPr lang="bg-BG" sz="2000" dirty="0" smtClean="0"/>
              <a:t>разработва кохерентен подход за постигането на равенство за хората с увреждания. Нова стратегия за ХУ ще бъде фокусирана към премахването на преградите към участието.   </a:t>
            </a:r>
          </a:p>
          <a:p>
            <a:pPr marL="457200" indent="-457200" algn="l"/>
            <a:endParaRPr lang="en-GB" sz="2000" dirty="0"/>
          </a:p>
          <a:p>
            <a:pPr marL="457200" indent="-457200" algn="l"/>
            <a:r>
              <a:rPr lang="bg-BG" sz="2000" dirty="0" smtClean="0"/>
              <a:t>Три теми</a:t>
            </a:r>
            <a:r>
              <a:rPr lang="en-GB" sz="2000" dirty="0" smtClean="0"/>
              <a:t>:</a:t>
            </a:r>
            <a:r>
              <a:rPr lang="en-GB" sz="2000" dirty="0"/>
              <a:t/>
            </a:r>
            <a:br>
              <a:rPr lang="en-GB" sz="2000" dirty="0"/>
            </a:br>
            <a:endParaRPr lang="en-GB" sz="2000" dirty="0"/>
          </a:p>
          <a:p>
            <a:pPr marL="914400" lvl="1" indent="-457200" algn="l">
              <a:buFontTx/>
              <a:buAutoNum type="arabicPeriod"/>
            </a:pPr>
            <a:r>
              <a:rPr lang="bg-BG" sz="2000" dirty="0" smtClean="0"/>
              <a:t>Помагане на хората с увреждания да реализират своите стремежи. </a:t>
            </a:r>
            <a:r>
              <a:rPr lang="en-GB" sz="2000" dirty="0"/>
              <a:t/>
            </a:r>
            <a:br>
              <a:rPr lang="en-GB" sz="2000" dirty="0"/>
            </a:br>
            <a:endParaRPr lang="en-GB" sz="2000" dirty="0"/>
          </a:p>
          <a:p>
            <a:pPr marL="914400" lvl="1" indent="-457200" algn="l">
              <a:buFontTx/>
              <a:buAutoNum type="arabicPeriod"/>
            </a:pPr>
            <a:r>
              <a:rPr lang="bg-BG" sz="2000" dirty="0" smtClean="0"/>
              <a:t>Осигуряване на това хората с увреждания да имат по-голям индивидуален контрол върху живота </a:t>
            </a:r>
            <a:r>
              <a:rPr lang="bg-BG" sz="2000" dirty="0" smtClean="0"/>
              <a:t>си. </a:t>
            </a:r>
            <a:endParaRPr lang="bg-BG" sz="2000" dirty="0" smtClean="0"/>
          </a:p>
          <a:p>
            <a:pPr marL="914400" lvl="1" indent="-457200" algn="l">
              <a:buFontTx/>
              <a:buAutoNum type="arabicPeriod"/>
            </a:pPr>
            <a:endParaRPr lang="en-GB" sz="2000" dirty="0"/>
          </a:p>
          <a:p>
            <a:pPr marL="914400" lvl="1" indent="-457200" algn="l">
              <a:buAutoNum type="arabicPeriod" startAt="3"/>
            </a:pPr>
            <a:r>
              <a:rPr lang="bg-BG" sz="2000" dirty="0" smtClean="0"/>
              <a:t>Промяна </a:t>
            </a:r>
            <a:r>
              <a:rPr lang="bg-BG" sz="2000" dirty="0" smtClean="0"/>
              <a:t>на нагласите и поведението</a:t>
            </a:r>
            <a:r>
              <a:rPr lang="bg-BG" sz="2000" dirty="0" smtClean="0"/>
              <a:t>.</a:t>
            </a:r>
          </a:p>
          <a:p>
            <a:pPr marL="914400" lvl="1" indent="-457200" algn="l"/>
            <a:endParaRPr lang="en-GB" sz="2000" dirty="0" smtClean="0"/>
          </a:p>
          <a:p>
            <a:pPr marL="457200" indent="-457200" algn="l"/>
            <a:r>
              <a:rPr lang="bg-BG" sz="2000" dirty="0" smtClean="0"/>
              <a:t>Стратегията за </a:t>
            </a:r>
            <a:r>
              <a:rPr lang="bg-BG" sz="2000" dirty="0" smtClean="0"/>
              <a:t>достъпност </a:t>
            </a:r>
            <a:r>
              <a:rPr lang="bg-BG" sz="2000" dirty="0" smtClean="0"/>
              <a:t>до изборно ведомство се вписва в този подход. </a:t>
            </a:r>
            <a:endParaRPr lang="en-GB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1360488"/>
            <a:ext cx="7720012" cy="647700"/>
          </a:xfrm>
        </p:spPr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Защо представляването е важно? 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2152650"/>
            <a:ext cx="9217025" cy="4464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bg-BG" sz="2000" dirty="0" smtClean="0">
                <a:solidFill>
                  <a:schemeClr val="tx1"/>
                </a:solidFill>
              </a:rPr>
              <a:t>Парламентарна конференция през 2010г. набеляза четири </a:t>
            </a:r>
            <a:r>
              <a:rPr lang="bg-BG" sz="2000" dirty="0" smtClean="0">
                <a:solidFill>
                  <a:schemeClr val="tx1"/>
                </a:solidFill>
              </a:rPr>
              <a:t>ключови проблеми, възниквали </a:t>
            </a:r>
            <a:r>
              <a:rPr lang="bg-BG" sz="2000" dirty="0" smtClean="0">
                <a:solidFill>
                  <a:schemeClr val="tx1"/>
                </a:solidFill>
              </a:rPr>
              <a:t>от недостатъчното представляване на хората с увреждания в политиката.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bg-BG" sz="2000" dirty="0" smtClean="0">
                <a:solidFill>
                  <a:schemeClr val="tx1"/>
                </a:solidFill>
              </a:rPr>
              <a:t>Потребностите, интересите и пр. на хората с увреждания не са адекватно адресирани защото хората без увреждания доминират на политическата среда.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bg-BG" sz="2000" dirty="0" smtClean="0">
                <a:solidFill>
                  <a:schemeClr val="tx1"/>
                </a:solidFill>
              </a:rPr>
              <a:t>Депутатите с увреждания биха допринесли с ценна експертиза и опит при оформлението на политиката.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bg-BG" sz="2000" dirty="0" smtClean="0">
                <a:solidFill>
                  <a:schemeClr val="tx1"/>
                </a:solidFill>
              </a:rPr>
              <a:t>Липсата на познати депутати с увреждания засилва невидимостта на хората с увреждания. Засилва се и чуството на хората с увреждания за пасивни получатели на услуги и политики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bg-BG" sz="2000" dirty="0" smtClean="0">
                <a:solidFill>
                  <a:schemeClr val="tx1"/>
                </a:solidFill>
              </a:rPr>
              <a:t>Недоверие в Парламента сред хората с увреждания.</a:t>
            </a:r>
            <a:endParaRPr lang="en-GB" sz="1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AutoNum type="arabicPeriod"/>
            </a:pPr>
            <a:endParaRPr lang="en-GB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1431925"/>
            <a:ext cx="7720012" cy="647700"/>
          </a:xfrm>
        </p:spPr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Три </a:t>
            </a:r>
            <a:r>
              <a:rPr lang="bg-BG" b="1" dirty="0" smtClean="0">
                <a:solidFill>
                  <a:srgbClr val="660066"/>
                </a:solidFill>
              </a:rPr>
              <a:t>основни прегради</a:t>
            </a:r>
            <a:r>
              <a:rPr lang="bg-BG" b="1" dirty="0" smtClean="0">
                <a:solidFill>
                  <a:srgbClr val="660066"/>
                </a:solidFill>
              </a:rPr>
              <a:t>, срещащи се от ХУ при кандидатиране за изборни длъжности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2439988"/>
            <a:ext cx="8305800" cy="4105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 dirty="0">
                <a:solidFill>
                  <a:schemeClr val="tx1"/>
                </a:solidFill>
              </a:rPr>
              <a:t>1.	</a:t>
            </a:r>
            <a:r>
              <a:rPr lang="bg-BG" sz="2000" b="1" dirty="0" smtClean="0">
                <a:solidFill>
                  <a:schemeClr val="tx1"/>
                </a:solidFill>
              </a:rPr>
              <a:t>Нагласи</a:t>
            </a:r>
            <a:r>
              <a:rPr lang="en-GB" sz="2000" b="1" dirty="0">
                <a:solidFill>
                  <a:schemeClr val="tx1"/>
                </a:solidFill>
              </a:rPr>
              <a:t/>
            </a:r>
            <a:br>
              <a:rPr lang="en-GB" sz="2000" b="1" dirty="0">
                <a:solidFill>
                  <a:schemeClr val="tx1"/>
                </a:solidFill>
              </a:rPr>
            </a:br>
            <a:endParaRPr lang="en-GB" sz="20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2000" dirty="0">
                <a:solidFill>
                  <a:schemeClr val="tx1"/>
                </a:solidFill>
              </a:rPr>
              <a:t>	</a:t>
            </a:r>
            <a:r>
              <a:rPr lang="bg-BG" sz="2000" dirty="0" smtClean="0">
                <a:solidFill>
                  <a:schemeClr val="tx1"/>
                </a:solidFill>
              </a:rPr>
              <a:t>На хората без </a:t>
            </a:r>
            <a:r>
              <a:rPr lang="bg-BG" sz="2000" dirty="0" smtClean="0">
                <a:solidFill>
                  <a:schemeClr val="tx1"/>
                </a:solidFill>
              </a:rPr>
              <a:t>и тези с увреждания</a:t>
            </a:r>
            <a:r>
              <a:rPr lang="bg-BG" sz="2000" dirty="0" smtClean="0">
                <a:solidFill>
                  <a:schemeClr val="tx1"/>
                </a:solidFill>
              </a:rPr>
              <a:t>.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90000"/>
              </a:lnSpc>
              <a:buAutoNum type="arabicPeriod" startAt="2"/>
            </a:pPr>
            <a:r>
              <a:rPr lang="bg-BG" sz="2000" b="1" dirty="0" smtClean="0">
                <a:solidFill>
                  <a:schemeClr val="tx1"/>
                </a:solidFill>
              </a:rPr>
              <a:t>Финансови ограничения</a:t>
            </a:r>
            <a:r>
              <a:rPr lang="en-GB" sz="2000" b="1" dirty="0">
                <a:solidFill>
                  <a:schemeClr val="tx1"/>
                </a:solidFill>
              </a:rPr>
              <a:t/>
            </a:r>
            <a:br>
              <a:rPr lang="en-GB" sz="2000" b="1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bg-BG" sz="2000" dirty="0" smtClean="0">
                <a:solidFill>
                  <a:schemeClr val="tx1"/>
                </a:solidFill>
              </a:rPr>
              <a:t>Кандидатирането за изборни длъжности е скъп процес. Още повече за ХУ. От друга страна те имат повече вероятност да нямат достатъчно средства. </a:t>
            </a:r>
          </a:p>
          <a:p>
            <a:pPr marL="457200" indent="-457200">
              <a:lnSpc>
                <a:spcPct val="90000"/>
              </a:lnSpc>
              <a:buAutoNum type="arabicPeriod" startAt="2"/>
            </a:pP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2000" dirty="0">
                <a:solidFill>
                  <a:schemeClr val="tx1"/>
                </a:solidFill>
              </a:rPr>
              <a:t>3.	</a:t>
            </a:r>
            <a:r>
              <a:rPr lang="bg-BG" sz="2000" b="1" dirty="0" smtClean="0">
                <a:solidFill>
                  <a:schemeClr val="tx1"/>
                </a:solidFill>
              </a:rPr>
              <a:t>Достъпност</a:t>
            </a:r>
            <a:r>
              <a:rPr lang="en-GB" sz="2000" b="1" dirty="0">
                <a:solidFill>
                  <a:schemeClr val="tx1"/>
                </a:solidFill>
              </a:rPr>
              <a:t/>
            </a:r>
            <a:br>
              <a:rPr lang="en-GB" sz="2000" b="1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bg-BG" sz="2000" dirty="0" smtClean="0">
                <a:solidFill>
                  <a:schemeClr val="tx1"/>
                </a:solidFill>
              </a:rPr>
              <a:t>Проблеми около транспорта, информацията, пр.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en-GB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1360488"/>
            <a:ext cx="7720012" cy="576262"/>
          </a:xfrm>
        </p:spPr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Нагласи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2224088"/>
            <a:ext cx="7720012" cy="47101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g-BG" sz="2000" b="1" dirty="0" smtClean="0">
                <a:solidFill>
                  <a:schemeClr val="tx1"/>
                </a:solidFill>
              </a:rPr>
              <a:t>Сред обществото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Негативно отношение на обществото към кандидатите с увреждания, пр. ако са с увреждания няма да бъдат избрани, ще струват повече, няма да се справят с работата. 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Кандидатите трябва да имат академични квалификации, професионален опит и пр... Но ХУ е по-вероятно да имат такъв недостиг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bg-BG" sz="2000" b="1" dirty="0" smtClean="0">
                <a:solidFill>
                  <a:schemeClr val="tx1"/>
                </a:solidFill>
              </a:rPr>
              <a:t>Сред хората с увреждания</a:t>
            </a:r>
            <a:r>
              <a:rPr lang="en-GB" sz="2000" b="1" dirty="0">
                <a:solidFill>
                  <a:schemeClr val="tx1"/>
                </a:solidFill>
              </a:rPr>
              <a:t/>
            </a:r>
            <a:br>
              <a:rPr lang="en-GB" sz="2000" b="1" dirty="0">
                <a:solidFill>
                  <a:schemeClr val="tx1"/>
                </a:solidFill>
              </a:rPr>
            </a:br>
            <a:endParaRPr lang="en-GB" sz="2000" b="1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Липса на сигурност в себе си/ ниско самочуствие сред ХУ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r>
              <a:rPr lang="en-GB" sz="2000" dirty="0">
                <a:solidFill>
                  <a:schemeClr val="tx1"/>
                </a:solidFill>
              </a:rPr>
              <a:t/>
            </a:r>
            <a:br>
              <a:rPr lang="en-GB" sz="2000" dirty="0">
                <a:solidFill>
                  <a:schemeClr val="tx1"/>
                </a:solidFill>
              </a:rPr>
            </a:b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bg-BG" sz="2000" dirty="0" smtClean="0">
                <a:solidFill>
                  <a:schemeClr val="tx1"/>
                </a:solidFill>
              </a:rPr>
              <a:t>Нежелание </a:t>
            </a:r>
            <a:r>
              <a:rPr lang="bg-BG" sz="2000" dirty="0" smtClean="0">
                <a:solidFill>
                  <a:schemeClr val="tx1"/>
                </a:solidFill>
              </a:rPr>
              <a:t>да обявят увреждане поради страх за негативна реакция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en-GB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solidFill>
                  <a:srgbClr val="660066"/>
                </a:solidFill>
              </a:rPr>
              <a:t>Финансови ограничения</a:t>
            </a:r>
            <a:endParaRPr lang="en-GB" b="1" dirty="0">
              <a:solidFill>
                <a:srgbClr val="660066"/>
              </a:solidFill>
            </a:endParaRP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Всеки кандидат за изборна длъжност поддържа разходи</a:t>
            </a:r>
            <a:r>
              <a:rPr lang="en-GB" dirty="0" smtClean="0">
                <a:solidFill>
                  <a:schemeClr val="tx1"/>
                </a:solidFill>
              </a:rPr>
              <a:t>.</a:t>
            </a:r>
            <a:r>
              <a:rPr lang="en-GB" dirty="0">
                <a:solidFill>
                  <a:schemeClr val="tx1"/>
                </a:solidFill>
              </a:rPr>
              <a:t/>
            </a:r>
            <a:br>
              <a:rPr lang="en-GB" dirty="0">
                <a:solidFill>
                  <a:schemeClr val="tx1"/>
                </a:solidFill>
              </a:rPr>
            </a:br>
            <a:endParaRPr lang="en-GB" dirty="0">
              <a:solidFill>
                <a:schemeClr val="tx1"/>
              </a:solidFill>
            </a:endParaRPr>
          </a:p>
          <a:p>
            <a:pPr>
              <a:buFontTx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Но кандидатите с увреждане ще бъдат изправени пред обикновените разходи плюс </a:t>
            </a:r>
            <a:r>
              <a:rPr lang="bg-BG" dirty="0" smtClean="0">
                <a:solidFill>
                  <a:schemeClr val="tx1"/>
                </a:solidFill>
              </a:rPr>
              <a:t>допълнителни </a:t>
            </a:r>
            <a:r>
              <a:rPr lang="bg-BG" dirty="0" smtClean="0">
                <a:solidFill>
                  <a:schemeClr val="tx1"/>
                </a:solidFill>
              </a:rPr>
              <a:t>такива, свързани с тяхното увреждане.</a:t>
            </a:r>
            <a:r>
              <a:rPr lang="en-GB" dirty="0">
                <a:solidFill>
                  <a:schemeClr val="tx1"/>
                </a:solidFill>
              </a:rPr>
              <a:t/>
            </a:r>
            <a:br>
              <a:rPr lang="en-GB" dirty="0">
                <a:solidFill>
                  <a:schemeClr val="tx1"/>
                </a:solidFill>
              </a:rPr>
            </a:br>
            <a:endParaRPr lang="en-GB" dirty="0">
              <a:solidFill>
                <a:schemeClr val="tx1"/>
              </a:solidFill>
            </a:endParaRPr>
          </a:p>
          <a:p>
            <a:pPr>
              <a:buFontTx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Предполага се, че ХУ имат по-голяма вероятност да живеят в бедност, така че е по-малко вероятно те да са в състояние да се справят с тези разходи.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DI Presentation">
  <a:themeElements>
    <a:clrScheme name="ODI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DI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DI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DI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DI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DI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DI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DI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DI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DI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DI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DI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DI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DI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ODI Presentation</Template>
  <TotalTime>6273</TotalTime>
  <Words>294</Words>
  <Application>Microsoft Office PowerPoint</Application>
  <PresentationFormat>Custom</PresentationFormat>
  <Paragraphs>106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ODI Presentation</vt:lpstr>
      <vt:lpstr>Конференция за достъпност и участие   Пълно включване на хора с увреждания в обществото Копенхаген,  март 5/6   2012</vt:lpstr>
      <vt:lpstr>Стратегията за достъпност до изборно ведомство</vt:lpstr>
      <vt:lpstr>Конвенция на ООН за правата на хората с увреждания</vt:lpstr>
      <vt:lpstr>Но хората с увреждания не са достатъчно представяни</vt:lpstr>
      <vt:lpstr>Стратегията на Обединеното Кралство за хората с увреждания</vt:lpstr>
      <vt:lpstr>Защо представляването е важно? </vt:lpstr>
      <vt:lpstr>Три основни прегради, срещащи се от ХУ при кандидатиране за изборни длъжности</vt:lpstr>
      <vt:lpstr>Нагласи</vt:lpstr>
      <vt:lpstr>Финансови ограничения</vt:lpstr>
      <vt:lpstr>Достъпност</vt:lpstr>
      <vt:lpstr>Консултиране по три области</vt:lpstr>
      <vt:lpstr>Консултиране относно шест предложения</vt:lpstr>
      <vt:lpstr>Консултиране относно шест предложения</vt:lpstr>
      <vt:lpstr>Консултиране относно шест предложения</vt:lpstr>
      <vt:lpstr>Резултати от консултирането</vt:lpstr>
      <vt:lpstr>Следващи стъпки</vt:lpstr>
    </vt:vector>
  </TitlesOfParts>
  <Company>IAD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Data Team</dc:title>
  <dc:creator>Salmaan Tariq</dc:creator>
  <cp:lastModifiedBy>x</cp:lastModifiedBy>
  <cp:revision>522</cp:revision>
  <dcterms:created xsi:type="dcterms:W3CDTF">2007-06-13T15:39:38Z</dcterms:created>
  <dcterms:modified xsi:type="dcterms:W3CDTF">2012-03-15T15:17:34Z</dcterms:modified>
</cp:coreProperties>
</file>